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96" r:id="rId3"/>
    <p:sldId id="258" r:id="rId4"/>
    <p:sldId id="272" r:id="rId5"/>
    <p:sldId id="287" r:id="rId6"/>
    <p:sldId id="283" r:id="rId7"/>
    <p:sldId id="284" r:id="rId8"/>
    <p:sldId id="285" r:id="rId9"/>
    <p:sldId id="281" r:id="rId10"/>
    <p:sldId id="277" r:id="rId11"/>
    <p:sldId id="273" r:id="rId12"/>
    <p:sldId id="259" r:id="rId13"/>
    <p:sldId id="286" r:id="rId14"/>
    <p:sldId id="274" r:id="rId15"/>
    <p:sldId id="280" r:id="rId16"/>
    <p:sldId id="282" r:id="rId17"/>
    <p:sldId id="276" r:id="rId18"/>
    <p:sldId id="260" r:id="rId19"/>
    <p:sldId id="261" r:id="rId20"/>
    <p:sldId id="270" r:id="rId21"/>
    <p:sldId id="275" r:id="rId22"/>
    <p:sldId id="262" r:id="rId23"/>
    <p:sldId id="264" r:id="rId24"/>
    <p:sldId id="265" r:id="rId25"/>
    <p:sldId id="297" r:id="rId26"/>
    <p:sldId id="266" r:id="rId27"/>
    <p:sldId id="278" r:id="rId28"/>
    <p:sldId id="279" r:id="rId29"/>
    <p:sldId id="267" r:id="rId30"/>
    <p:sldId id="293" r:id="rId31"/>
    <p:sldId id="269" r:id="rId32"/>
    <p:sldId id="291" r:id="rId33"/>
    <p:sldId id="292" r:id="rId34"/>
    <p:sldId id="268" r:id="rId35"/>
    <p:sldId id="295" r:id="rId36"/>
    <p:sldId id="294" r:id="rId37"/>
    <p:sldId id="288" r:id="rId38"/>
    <p:sldId id="289" r:id="rId39"/>
    <p:sldId id="290" r:id="rId40"/>
    <p:sldId id="27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457A11-31B6-4C18-AACC-B55D85045DB6}">
          <p14:sldIdLst>
            <p14:sldId id="256"/>
            <p14:sldId id="296"/>
            <p14:sldId id="258"/>
            <p14:sldId id="272"/>
            <p14:sldId id="287"/>
            <p14:sldId id="283"/>
            <p14:sldId id="284"/>
            <p14:sldId id="285"/>
            <p14:sldId id="281"/>
            <p14:sldId id="277"/>
            <p14:sldId id="273"/>
            <p14:sldId id="259"/>
            <p14:sldId id="286"/>
            <p14:sldId id="274"/>
            <p14:sldId id="280"/>
            <p14:sldId id="282"/>
            <p14:sldId id="276"/>
            <p14:sldId id="260"/>
            <p14:sldId id="261"/>
            <p14:sldId id="270"/>
            <p14:sldId id="275"/>
            <p14:sldId id="262"/>
            <p14:sldId id="264"/>
            <p14:sldId id="265"/>
            <p14:sldId id="297"/>
            <p14:sldId id="266"/>
            <p14:sldId id="278"/>
            <p14:sldId id="279"/>
            <p14:sldId id="267"/>
            <p14:sldId id="293"/>
            <p14:sldId id="269"/>
            <p14:sldId id="291"/>
            <p14:sldId id="292"/>
            <p14:sldId id="268"/>
            <p14:sldId id="295"/>
            <p14:sldId id="294"/>
            <p14:sldId id="288"/>
            <p14:sldId id="289"/>
            <p14:sldId id="29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autoAdjust="0"/>
    <p:restoredTop sz="72404" autoAdjust="0"/>
  </p:normalViewPr>
  <p:slideViewPr>
    <p:cSldViewPr snapToGrid="0">
      <p:cViewPr varScale="1">
        <p:scale>
          <a:sx n="82" d="100"/>
          <a:sy n="82" d="100"/>
        </p:scale>
        <p:origin x="1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9889A-2ECD-4546-92A0-BD9F2D4E7176}"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59606-092F-4E7D-9578-3001A7DA41CE}" type="slidenum">
              <a:rPr lang="en-US" smtClean="0"/>
              <a:t>‹#›</a:t>
            </a:fld>
            <a:endParaRPr lang="en-US"/>
          </a:p>
        </p:txBody>
      </p:sp>
    </p:spTree>
    <p:extLst>
      <p:ext uri="{BB962C8B-B14F-4D97-AF65-F5344CB8AC3E}">
        <p14:creationId xmlns:p14="http://schemas.microsoft.com/office/powerpoint/2010/main" val="252370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a:t>
            </a:r>
            <a:r>
              <a:rPr lang="en-US" baseline="0" dirty="0"/>
              <a:t> references the American Academy of Pediatrics, the Center for disease and control prevention, the AND </a:t>
            </a:r>
            <a:r>
              <a:rPr lang="en-US" baseline="0" dirty="0" err="1"/>
              <a:t>and</a:t>
            </a:r>
            <a:r>
              <a:rPr lang="en-US" baseline="0" dirty="0"/>
              <a:t> emergency room choking data</a:t>
            </a:r>
            <a:endParaRPr lang="en-US" dirty="0"/>
          </a:p>
        </p:txBody>
      </p:sp>
      <p:sp>
        <p:nvSpPr>
          <p:cNvPr id="4" name="Slide Number Placeholder 3"/>
          <p:cNvSpPr>
            <a:spLocks noGrp="1"/>
          </p:cNvSpPr>
          <p:nvPr>
            <p:ph type="sldNum" sz="quarter" idx="10"/>
          </p:nvPr>
        </p:nvSpPr>
        <p:spPr/>
        <p:txBody>
          <a:bodyPr/>
          <a:lstStyle/>
          <a:p>
            <a:fld id="{05259606-092F-4E7D-9578-3001A7DA41CE}" type="slidenum">
              <a:rPr lang="en-US" smtClean="0"/>
              <a:t>6</a:t>
            </a:fld>
            <a:endParaRPr lang="en-US"/>
          </a:p>
        </p:txBody>
      </p:sp>
    </p:spTree>
    <p:extLst>
      <p:ext uri="{BB962C8B-B14F-4D97-AF65-F5344CB8AC3E}">
        <p14:creationId xmlns:p14="http://schemas.microsoft.com/office/powerpoint/2010/main" val="33694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59606-092F-4E7D-9578-3001A7DA41CE}" type="slidenum">
              <a:rPr lang="en-US" smtClean="0"/>
              <a:t>14</a:t>
            </a:fld>
            <a:endParaRPr lang="en-US"/>
          </a:p>
        </p:txBody>
      </p:sp>
    </p:spTree>
    <p:extLst>
      <p:ext uri="{BB962C8B-B14F-4D97-AF65-F5344CB8AC3E}">
        <p14:creationId xmlns:p14="http://schemas.microsoft.com/office/powerpoint/2010/main" val="276463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59606-092F-4E7D-9578-3001A7DA41CE}" type="slidenum">
              <a:rPr lang="en-US" smtClean="0"/>
              <a:t>19</a:t>
            </a:fld>
            <a:endParaRPr lang="en-US"/>
          </a:p>
        </p:txBody>
      </p:sp>
    </p:spTree>
    <p:extLst>
      <p:ext uri="{BB962C8B-B14F-4D97-AF65-F5344CB8AC3E}">
        <p14:creationId xmlns:p14="http://schemas.microsoft.com/office/powerpoint/2010/main" val="424546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dietaryguidelines.gov/sites/default/files/2020-12/Dietary_Guidelines_for_Americans_2020-2025.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 for Families</a:t>
            </a:r>
          </a:p>
        </p:txBody>
      </p:sp>
      <p:sp>
        <p:nvSpPr>
          <p:cNvPr id="3" name="Subtitle 2"/>
          <p:cNvSpPr>
            <a:spLocks noGrp="1"/>
          </p:cNvSpPr>
          <p:nvPr>
            <p:ph type="subTitle" idx="1"/>
          </p:nvPr>
        </p:nvSpPr>
        <p:spPr/>
        <p:txBody>
          <a:bodyPr/>
          <a:lstStyle/>
          <a:p>
            <a:r>
              <a:rPr lang="en-US" dirty="0"/>
              <a:t>Susie Schneider, RD</a:t>
            </a:r>
          </a:p>
        </p:txBody>
      </p:sp>
    </p:spTree>
    <p:extLst>
      <p:ext uri="{BB962C8B-B14F-4D97-AF65-F5344CB8AC3E}">
        <p14:creationId xmlns:p14="http://schemas.microsoft.com/office/powerpoint/2010/main" val="44278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Allergenic foods</a:t>
            </a:r>
          </a:p>
        </p:txBody>
      </p:sp>
      <p:sp>
        <p:nvSpPr>
          <p:cNvPr id="3" name="Content Placeholder 2"/>
          <p:cNvSpPr>
            <a:spLocks noGrp="1"/>
          </p:cNvSpPr>
          <p:nvPr>
            <p:ph sz="half" idx="1"/>
          </p:nvPr>
        </p:nvSpPr>
        <p:spPr>
          <a:xfrm>
            <a:off x="677334" y="1694919"/>
            <a:ext cx="8596668" cy="2294679"/>
          </a:xfrm>
        </p:spPr>
        <p:txBody>
          <a:bodyPr numCol="2">
            <a:normAutofit lnSpcReduction="10000"/>
          </a:bodyPr>
          <a:lstStyle/>
          <a:p>
            <a:r>
              <a:rPr lang="en-US" dirty="0"/>
              <a:t>Allergenic foods should be offered around 6 months</a:t>
            </a:r>
          </a:p>
          <a:p>
            <a:pPr lvl="1"/>
            <a:r>
              <a:rPr lang="en-US" dirty="0"/>
              <a:t>Peanut butter</a:t>
            </a:r>
          </a:p>
          <a:p>
            <a:pPr lvl="1"/>
            <a:r>
              <a:rPr lang="en-US" dirty="0"/>
              <a:t>Tree nut butter</a:t>
            </a:r>
          </a:p>
          <a:p>
            <a:pPr lvl="1"/>
            <a:r>
              <a:rPr lang="en-US" dirty="0"/>
              <a:t>Wheat</a:t>
            </a:r>
          </a:p>
          <a:p>
            <a:pPr lvl="1"/>
            <a:r>
              <a:rPr lang="en-US" dirty="0"/>
              <a:t>Dairy</a:t>
            </a:r>
          </a:p>
          <a:p>
            <a:pPr lvl="1"/>
            <a:endParaRPr lang="en-US" dirty="0"/>
          </a:p>
          <a:p>
            <a:pPr lvl="1"/>
            <a:r>
              <a:rPr lang="en-US" dirty="0"/>
              <a:t>Shellfish</a:t>
            </a:r>
          </a:p>
          <a:p>
            <a:pPr lvl="1"/>
            <a:r>
              <a:rPr lang="en-US" dirty="0"/>
              <a:t>Finned fish</a:t>
            </a:r>
          </a:p>
          <a:p>
            <a:pPr lvl="1"/>
            <a:r>
              <a:rPr lang="en-US" dirty="0"/>
              <a:t>Sesame</a:t>
            </a:r>
          </a:p>
          <a:p>
            <a:pPr lvl="1"/>
            <a:r>
              <a:rPr lang="en-US" dirty="0"/>
              <a:t>Egg</a:t>
            </a:r>
          </a:p>
          <a:p>
            <a:pPr lvl="1"/>
            <a:r>
              <a:rPr lang="en-US" dirty="0"/>
              <a:t>Soy</a:t>
            </a:r>
          </a:p>
        </p:txBody>
      </p:sp>
      <p:sp>
        <p:nvSpPr>
          <p:cNvPr id="4" name="Content Placeholder 3"/>
          <p:cNvSpPr>
            <a:spLocks noGrp="1"/>
          </p:cNvSpPr>
          <p:nvPr>
            <p:ph sz="half" idx="2"/>
          </p:nvPr>
        </p:nvSpPr>
        <p:spPr>
          <a:xfrm>
            <a:off x="677334" y="3979332"/>
            <a:ext cx="8596670" cy="2485077"/>
          </a:xfrm>
        </p:spPr>
        <p:txBody>
          <a:bodyPr>
            <a:normAutofit lnSpcReduction="10000"/>
          </a:bodyPr>
          <a:lstStyle/>
          <a:p>
            <a:r>
              <a:rPr lang="en-US" dirty="0"/>
              <a:t>In 2015, a groundbreaking study demonstrated that the early introduction of peanuts to at-risk babies could reduce the risk of developing peanut allergy by as much as 81%. In other words, delaying the introduction of peanut could actually increase the likelihood of peanut allergies developing.</a:t>
            </a:r>
          </a:p>
          <a:p>
            <a:r>
              <a:rPr lang="en-US" dirty="0"/>
              <a:t>Introduce one new allergenic food at a time. Continue to offer allergens frequently as your baby gets older to help reduce their allergy risk</a:t>
            </a:r>
          </a:p>
          <a:p>
            <a:r>
              <a:rPr lang="en-US" dirty="0"/>
              <a:t>Reactions can happen up to 2 hours after ingesting food and do not always happen at the first exposure</a:t>
            </a:r>
          </a:p>
        </p:txBody>
      </p:sp>
    </p:spTree>
    <p:extLst>
      <p:ext uri="{BB962C8B-B14F-4D97-AF65-F5344CB8AC3E}">
        <p14:creationId xmlns:p14="http://schemas.microsoft.com/office/powerpoint/2010/main" val="245307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Offer a variety of foods</a:t>
            </a:r>
          </a:p>
        </p:txBody>
      </p:sp>
      <p:sp>
        <p:nvSpPr>
          <p:cNvPr id="3" name="Content Placeholder 2"/>
          <p:cNvSpPr>
            <a:spLocks noGrp="1"/>
          </p:cNvSpPr>
          <p:nvPr>
            <p:ph idx="1"/>
          </p:nvPr>
        </p:nvSpPr>
        <p:spPr/>
        <p:txBody>
          <a:bodyPr/>
          <a:lstStyle/>
          <a:p>
            <a:r>
              <a:rPr lang="en-US" dirty="0"/>
              <a:t>Vegetables: like avocado, cooked carrots, baked sweet potato, green beans, steamed broccoli</a:t>
            </a:r>
          </a:p>
          <a:p>
            <a:r>
              <a:rPr lang="en-US" dirty="0"/>
              <a:t>Fruits: like banana, strawberries, pears and melons</a:t>
            </a:r>
          </a:p>
          <a:p>
            <a:r>
              <a:rPr lang="en-US" dirty="0"/>
              <a:t>Whole grains: like brown rice, quinoa, oatmeal and whole grain bread</a:t>
            </a:r>
          </a:p>
          <a:p>
            <a:r>
              <a:rPr lang="en-US" dirty="0"/>
              <a:t>Protein foods: like salmon, chicken, beef, egg, thinly spread nut butter, beans and lentils</a:t>
            </a:r>
          </a:p>
          <a:p>
            <a:r>
              <a:rPr lang="en-US" dirty="0"/>
              <a:t>Dairy: like whole milk, full fat yogurt and full fat cheese</a:t>
            </a:r>
          </a:p>
        </p:txBody>
      </p:sp>
    </p:spTree>
    <p:extLst>
      <p:ext uri="{BB962C8B-B14F-4D97-AF65-F5344CB8AC3E}">
        <p14:creationId xmlns:p14="http://schemas.microsoft.com/office/powerpoint/2010/main" val="128696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for Toddlers</a:t>
            </a:r>
          </a:p>
        </p:txBody>
      </p:sp>
      <p:sp>
        <p:nvSpPr>
          <p:cNvPr id="5" name="Content Placeholder 4"/>
          <p:cNvSpPr>
            <a:spLocks noGrp="1"/>
          </p:cNvSpPr>
          <p:nvPr>
            <p:ph idx="1"/>
          </p:nvPr>
        </p:nvSpPr>
        <p:spPr>
          <a:xfrm>
            <a:off x="677334" y="1930400"/>
            <a:ext cx="8596668" cy="4927599"/>
          </a:xfrm>
        </p:spPr>
        <p:txBody>
          <a:bodyPr/>
          <a:lstStyle/>
          <a:p>
            <a:r>
              <a:rPr lang="en-US" dirty="0"/>
              <a:t>Below is a chart showing the estimated nutrient needs of toddlers compared to 16 </a:t>
            </a:r>
            <a:r>
              <a:rPr lang="en-US" dirty="0" err="1"/>
              <a:t>oz</a:t>
            </a:r>
            <a:r>
              <a:rPr lang="en-US" dirty="0"/>
              <a:t> whole milk</a:t>
            </a:r>
          </a:p>
          <a:p>
            <a:endParaRPr lang="en-US" dirty="0"/>
          </a:p>
          <a:p>
            <a:endParaRPr lang="en-US" dirty="0"/>
          </a:p>
          <a:p>
            <a:endParaRPr lang="en-US" dirty="0"/>
          </a:p>
          <a:p>
            <a:endParaRPr lang="en-US" dirty="0"/>
          </a:p>
          <a:p>
            <a:endParaRPr lang="en-US" dirty="0"/>
          </a:p>
          <a:p>
            <a:endParaRPr lang="en-US" dirty="0"/>
          </a:p>
          <a:p>
            <a:endParaRPr lang="en-US" dirty="0"/>
          </a:p>
          <a:p>
            <a:r>
              <a:rPr lang="en-US" dirty="0"/>
              <a:t>If your child drinks more than 3 cups of milk they may be fulfilling a good portions of the calorie needs through milk and not have much of an appetite for other foods</a:t>
            </a:r>
          </a:p>
          <a:p>
            <a:endParaRPr lang="en-US" dirty="0"/>
          </a:p>
          <a:p>
            <a:endParaRPr lang="en-US" dirty="0"/>
          </a:p>
        </p:txBody>
      </p:sp>
      <p:pic>
        <p:nvPicPr>
          <p:cNvPr id="6" name="Picture 5"/>
          <p:cNvPicPr>
            <a:picLocks noChangeAspect="1"/>
          </p:cNvPicPr>
          <p:nvPr/>
        </p:nvPicPr>
        <p:blipFill>
          <a:blip r:embed="rId2"/>
          <a:stretch>
            <a:fillRect/>
          </a:stretch>
        </p:blipFill>
        <p:spPr>
          <a:xfrm>
            <a:off x="994218" y="2646342"/>
            <a:ext cx="7962900" cy="2495550"/>
          </a:xfrm>
          <a:prstGeom prst="rect">
            <a:avLst/>
          </a:prstGeom>
        </p:spPr>
      </p:pic>
    </p:spTree>
    <p:extLst>
      <p:ext uri="{BB962C8B-B14F-4D97-AF65-F5344CB8AC3E}">
        <p14:creationId xmlns:p14="http://schemas.microsoft.com/office/powerpoint/2010/main" val="384699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for toddlers</a:t>
            </a:r>
          </a:p>
        </p:txBody>
      </p:sp>
      <p:sp>
        <p:nvSpPr>
          <p:cNvPr id="3" name="Content Placeholder 2"/>
          <p:cNvSpPr>
            <a:spLocks noGrp="1"/>
          </p:cNvSpPr>
          <p:nvPr>
            <p:ph idx="1"/>
          </p:nvPr>
        </p:nvSpPr>
        <p:spPr/>
        <p:txBody>
          <a:bodyPr/>
          <a:lstStyle/>
          <a:p>
            <a:r>
              <a:rPr lang="en-US" dirty="0"/>
              <a:t>In the first two years of life, fat is critical for brain development. You should choose whole fat dairy during this age</a:t>
            </a:r>
          </a:p>
          <a:p>
            <a:r>
              <a:rPr lang="en-US" dirty="0"/>
              <a:t>After age 2, kids should shift to low fat/fat free dairy products according to USDA Dietary Guidelines for Americans, American Heart Association and American Academy of Pediatrics</a:t>
            </a:r>
          </a:p>
          <a:p>
            <a:r>
              <a:rPr lang="en-US" dirty="0"/>
              <a:t>Stay away from feeding your little one sugar sweetened dairy like a lot of the kids yogurts out there!</a:t>
            </a:r>
          </a:p>
        </p:txBody>
      </p:sp>
    </p:spTree>
    <p:extLst>
      <p:ext uri="{BB962C8B-B14F-4D97-AF65-F5344CB8AC3E}">
        <p14:creationId xmlns:p14="http://schemas.microsoft.com/office/powerpoint/2010/main" val="486504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picky eaters</a:t>
            </a:r>
          </a:p>
        </p:txBody>
      </p:sp>
      <p:sp>
        <p:nvSpPr>
          <p:cNvPr id="3" name="Content Placeholder 2"/>
          <p:cNvSpPr>
            <a:spLocks noGrp="1"/>
          </p:cNvSpPr>
          <p:nvPr>
            <p:ph idx="1"/>
          </p:nvPr>
        </p:nvSpPr>
        <p:spPr>
          <a:xfrm>
            <a:off x="677334" y="2140084"/>
            <a:ext cx="8972503" cy="3901277"/>
          </a:xfrm>
        </p:spPr>
        <p:txBody>
          <a:bodyPr>
            <a:normAutofit/>
          </a:bodyPr>
          <a:lstStyle/>
          <a:p>
            <a:r>
              <a:rPr lang="en-US" dirty="0"/>
              <a:t>Picky eating is very common in young kids, even if they seem to eat everything when they were just under a year old! Don’t be discouraged. </a:t>
            </a:r>
          </a:p>
          <a:p>
            <a:pPr lvl="1"/>
            <a:r>
              <a:rPr lang="en-US" dirty="0"/>
              <a:t>Offer foods MANY times! Kids may need exposure to a food up to 20 times before they actually try it! </a:t>
            </a:r>
          </a:p>
          <a:p>
            <a:pPr lvl="1"/>
            <a:r>
              <a:rPr lang="en-US" dirty="0"/>
              <a:t>At meal time, always put a “safe” food on the plate</a:t>
            </a:r>
          </a:p>
          <a:p>
            <a:pPr lvl="1"/>
            <a:r>
              <a:rPr lang="en-US" dirty="0"/>
              <a:t>Offer foods from all five foods groups each day to encourage eating a variety of foods</a:t>
            </a:r>
          </a:p>
          <a:p>
            <a:pPr lvl="2"/>
            <a:r>
              <a:rPr lang="en-US" dirty="0"/>
              <a:t>Fruits, vegetables, grains, protein foods and dairy/fortified milk alternatives</a:t>
            </a:r>
          </a:p>
          <a:p>
            <a:pPr lvl="1"/>
            <a:r>
              <a:rPr lang="en-US" dirty="0"/>
              <a:t>Serve foods in small portions at meal and snack times</a:t>
            </a:r>
          </a:p>
          <a:p>
            <a:pPr lvl="1"/>
            <a:r>
              <a:rPr lang="en-US" dirty="0"/>
              <a:t>Offer choices such as “do you want broccoli or cauliflower with dinner” instead of “do you want broccoli with dinner”</a:t>
            </a:r>
          </a:p>
          <a:p>
            <a:pPr lvl="1"/>
            <a:r>
              <a:rPr lang="en-US" dirty="0"/>
              <a:t>Toddlers can fill up on drinks so offer water between meals</a:t>
            </a:r>
          </a:p>
          <a:p>
            <a:endParaRPr lang="en-US" dirty="0"/>
          </a:p>
          <a:p>
            <a:pPr marL="0" indent="0">
              <a:buNone/>
            </a:pPr>
            <a:endParaRPr lang="en-US" dirty="0"/>
          </a:p>
        </p:txBody>
      </p:sp>
    </p:spTree>
    <p:extLst>
      <p:ext uri="{BB962C8B-B14F-4D97-AF65-F5344CB8AC3E}">
        <p14:creationId xmlns:p14="http://schemas.microsoft.com/office/powerpoint/2010/main" val="132416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kids involved in the kitchen</a:t>
            </a:r>
          </a:p>
        </p:txBody>
      </p:sp>
      <p:pic>
        <p:nvPicPr>
          <p:cNvPr id="4" name="Picture 2" descr="Cooking-With-Toddler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61828" y="1445804"/>
            <a:ext cx="5157110" cy="5157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utrichef 3-piece Nylon Kitchen Baking Knife Set - Children's Cooking Knives,  Serrated Edges, Bpa-free Kids' Knives :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69" y="3144550"/>
            <a:ext cx="3420263" cy="34202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7334" y="1857876"/>
            <a:ext cx="6022593" cy="923330"/>
          </a:xfrm>
          <a:prstGeom prst="rect">
            <a:avLst/>
          </a:prstGeom>
          <a:noFill/>
        </p:spPr>
        <p:txBody>
          <a:bodyPr wrap="square" rtlCol="0">
            <a:spAutoFit/>
          </a:bodyPr>
          <a:lstStyle/>
          <a:p>
            <a:pPr marL="342900" indent="-342900">
              <a:spcBef>
                <a:spcPts val="1000"/>
              </a:spcBef>
              <a:buClr>
                <a:schemeClr val="accent1"/>
              </a:buClr>
              <a:buSzPct val="80000"/>
              <a:buFont typeface="Wingdings 3" charset="2"/>
              <a:buChar char=""/>
            </a:pPr>
            <a:r>
              <a:rPr lang="en-US" dirty="0">
                <a:solidFill>
                  <a:schemeClr val="tx1">
                    <a:lumMod val="75000"/>
                    <a:lumOff val="25000"/>
                  </a:schemeClr>
                </a:solidFill>
              </a:rPr>
              <a:t>Name a food your child helped create and make a big deal out of serving “Peter’s sweet potatoes” or “Sammy’s salad”</a:t>
            </a:r>
          </a:p>
        </p:txBody>
      </p:sp>
    </p:spTree>
    <p:extLst>
      <p:ext uri="{BB962C8B-B14F-4D97-AF65-F5344CB8AC3E}">
        <p14:creationId xmlns:p14="http://schemas.microsoft.com/office/powerpoint/2010/main" val="239968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27730" y="117874"/>
            <a:ext cx="5095875" cy="6630117"/>
          </a:xfrm>
          <a:prstGeom prst="rect">
            <a:avLst/>
          </a:prstGeom>
        </p:spPr>
      </p:pic>
    </p:spTree>
    <p:extLst>
      <p:ext uri="{BB962C8B-B14F-4D97-AF65-F5344CB8AC3E}">
        <p14:creationId xmlns:p14="http://schemas.microsoft.com/office/powerpoint/2010/main" val="322470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foundations of meal time</a:t>
            </a:r>
          </a:p>
        </p:txBody>
      </p:sp>
      <p:sp>
        <p:nvSpPr>
          <p:cNvPr id="3" name="Content Placeholder 2"/>
          <p:cNvSpPr>
            <a:spLocks noGrp="1"/>
          </p:cNvSpPr>
          <p:nvPr>
            <p:ph idx="1"/>
          </p:nvPr>
        </p:nvSpPr>
        <p:spPr>
          <a:xfrm>
            <a:off x="458676" y="1930401"/>
            <a:ext cx="4848823" cy="4768574"/>
          </a:xfrm>
        </p:spPr>
        <p:txBody>
          <a:bodyPr>
            <a:normAutofit/>
          </a:bodyPr>
          <a:lstStyle/>
          <a:p>
            <a:r>
              <a:rPr lang="en-US" dirty="0"/>
              <a:t>1. Eat with your children as often as possible</a:t>
            </a:r>
          </a:p>
          <a:p>
            <a:r>
              <a:rPr lang="en-US" dirty="0"/>
              <a:t>2. Turn off screens during meals</a:t>
            </a:r>
          </a:p>
          <a:p>
            <a:r>
              <a:rPr lang="en-US" dirty="0"/>
              <a:t>3. Ensure proper position, especially for infants</a:t>
            </a:r>
          </a:p>
          <a:p>
            <a:pPr lvl="1"/>
            <a:r>
              <a:rPr lang="en-US" dirty="0"/>
              <a:t>Safe seating in a high chair includes</a:t>
            </a:r>
          </a:p>
          <a:p>
            <a:pPr lvl="2"/>
            <a:r>
              <a:rPr lang="en-US" dirty="0"/>
              <a:t>Ability for a baby to sit upright</a:t>
            </a:r>
          </a:p>
          <a:p>
            <a:pPr lvl="2"/>
            <a:r>
              <a:rPr lang="en-US" dirty="0"/>
              <a:t>Ability for baby to reach the tray (butt high enough in seat)</a:t>
            </a:r>
          </a:p>
          <a:p>
            <a:pPr lvl="2"/>
            <a:r>
              <a:rPr lang="en-US" dirty="0"/>
              <a:t>Ability for baby to sit straight and in the middle of the seat</a:t>
            </a:r>
          </a:p>
          <a:p>
            <a:pPr lvl="2"/>
            <a:r>
              <a:rPr lang="en-US" dirty="0"/>
              <a:t>Ability to safely reach the footrest</a:t>
            </a:r>
          </a:p>
          <a:p>
            <a:r>
              <a:rPr lang="en-US" dirty="0"/>
              <a:t>4. Prep for a mess!</a:t>
            </a:r>
          </a:p>
        </p:txBody>
      </p:sp>
      <p:pic>
        <p:nvPicPr>
          <p:cNvPr id="4" name="Picture 3"/>
          <p:cNvPicPr>
            <a:picLocks noChangeAspect="1"/>
          </p:cNvPicPr>
          <p:nvPr/>
        </p:nvPicPr>
        <p:blipFill>
          <a:blip r:embed="rId2"/>
          <a:stretch>
            <a:fillRect/>
          </a:stretch>
        </p:blipFill>
        <p:spPr>
          <a:xfrm>
            <a:off x="5208108" y="1930400"/>
            <a:ext cx="6894027" cy="3993322"/>
          </a:xfrm>
          <a:prstGeom prst="rect">
            <a:avLst/>
          </a:prstGeom>
        </p:spPr>
      </p:pic>
    </p:spTree>
    <p:extLst>
      <p:ext uri="{BB962C8B-B14F-4D97-AF65-F5344CB8AC3E}">
        <p14:creationId xmlns:p14="http://schemas.microsoft.com/office/powerpoint/2010/main" val="99391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patterns childhood – adolescent  </a:t>
            </a:r>
          </a:p>
        </p:txBody>
      </p:sp>
      <p:sp>
        <p:nvSpPr>
          <p:cNvPr id="3" name="Content Placeholder 2"/>
          <p:cNvSpPr>
            <a:spLocks noGrp="1"/>
          </p:cNvSpPr>
          <p:nvPr>
            <p:ph idx="1"/>
          </p:nvPr>
        </p:nvSpPr>
        <p:spPr>
          <a:xfrm>
            <a:off x="677334" y="2160589"/>
            <a:ext cx="8596668" cy="4550454"/>
          </a:xfrm>
        </p:spPr>
        <p:txBody>
          <a:bodyPr>
            <a:normAutofit lnSpcReduction="10000"/>
          </a:bodyPr>
          <a:lstStyle/>
          <a:p>
            <a:r>
              <a:rPr lang="en-US" dirty="0"/>
              <a:t>The Dietary Guidelines for Americans was first published in 1980. It is updated at least every 5 years. The US Department of Agriculture and Health and Human Services must jointly publish a report containing nutrition and dietary information guidelines for the publish. </a:t>
            </a:r>
          </a:p>
          <a:p>
            <a:pPr lvl="1"/>
            <a:r>
              <a:rPr lang="en-US" dirty="0">
                <a:hlinkClick r:id="rId2"/>
              </a:rPr>
              <a:t>https://www.dietaryguidelines.gov/sites/default/files/2020-12/Dietary_Guidelines_for_Americans_2020-2025.pdf</a:t>
            </a:r>
            <a:r>
              <a:rPr lang="en-US" dirty="0"/>
              <a:t> </a:t>
            </a:r>
          </a:p>
          <a:p>
            <a:endParaRPr lang="en-US" dirty="0"/>
          </a:p>
          <a:p>
            <a:r>
              <a:rPr lang="en-US" dirty="0"/>
              <a:t>Guideline 1: follow a healthy dietary pattern at every life stage</a:t>
            </a:r>
          </a:p>
          <a:p>
            <a:r>
              <a:rPr lang="en-US" dirty="0"/>
              <a:t>Guideline 2: customize and enjoy food and beverage choices to reflect personal preferences, cultural traditions and budgetary considerations</a:t>
            </a:r>
          </a:p>
          <a:p>
            <a:r>
              <a:rPr lang="en-US" dirty="0"/>
              <a:t>Guideline 3: focus on meeting food group needs with nutrient dense foods and beverages and stay within calorie limits</a:t>
            </a:r>
          </a:p>
          <a:p>
            <a:r>
              <a:rPr lang="en-US" dirty="0"/>
              <a:t>Guideline 4: limit foods and beverages higher in added sugars, saturated fat, and sodium, and limit alcoholic beverages</a:t>
            </a:r>
          </a:p>
        </p:txBody>
      </p:sp>
    </p:spTree>
    <p:extLst>
      <p:ext uri="{BB962C8B-B14F-4D97-AF65-F5344CB8AC3E}">
        <p14:creationId xmlns:p14="http://schemas.microsoft.com/office/powerpoint/2010/main" val="144662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guideline 4: added sugar, saturated fat and sodium</a:t>
            </a:r>
          </a:p>
        </p:txBody>
      </p:sp>
      <p:sp>
        <p:nvSpPr>
          <p:cNvPr id="3" name="Content Placeholder 2"/>
          <p:cNvSpPr>
            <a:spLocks noGrp="1"/>
          </p:cNvSpPr>
          <p:nvPr>
            <p:ph idx="1"/>
          </p:nvPr>
        </p:nvSpPr>
        <p:spPr>
          <a:xfrm>
            <a:off x="677334" y="2160589"/>
            <a:ext cx="6066366" cy="3880773"/>
          </a:xfrm>
        </p:spPr>
        <p:txBody>
          <a:bodyPr/>
          <a:lstStyle/>
          <a:p>
            <a:r>
              <a:rPr lang="en-US" dirty="0"/>
              <a:t>Added sugar</a:t>
            </a:r>
          </a:p>
          <a:p>
            <a:pPr lvl="1"/>
            <a:r>
              <a:rPr lang="en-US" dirty="0"/>
              <a:t>Less than 10% of calories per day starting at age 2</a:t>
            </a:r>
          </a:p>
          <a:p>
            <a:pPr lvl="1"/>
            <a:r>
              <a:rPr lang="en-US" dirty="0"/>
              <a:t>Avoid foods and beverages with added sugar for those younger than age 2</a:t>
            </a:r>
          </a:p>
          <a:p>
            <a:r>
              <a:rPr lang="en-US" dirty="0"/>
              <a:t>Saturated fat</a:t>
            </a:r>
          </a:p>
          <a:p>
            <a:pPr lvl="1"/>
            <a:r>
              <a:rPr lang="en-US" dirty="0"/>
              <a:t>Less than 10% of calories per day starting at age 2</a:t>
            </a:r>
          </a:p>
          <a:p>
            <a:r>
              <a:rPr lang="en-US" dirty="0"/>
              <a:t>Sodium</a:t>
            </a:r>
          </a:p>
          <a:p>
            <a:pPr lvl="1"/>
            <a:r>
              <a:rPr lang="en-US" dirty="0"/>
              <a:t>Less than 2,300 mg per day (and even less for children younger than age 14)</a:t>
            </a:r>
          </a:p>
        </p:txBody>
      </p:sp>
      <p:pic>
        <p:nvPicPr>
          <p:cNvPr id="2050" name="Picture 2" descr="New Nutrition Facts Label: What's Different">
            <a:extLst>
              <a:ext uri="{FF2B5EF4-FFF2-40B4-BE49-F238E27FC236}">
                <a16:creationId xmlns:a16="http://schemas.microsoft.com/office/drawing/2014/main" id="{1C6F49D5-CDA3-B543-CDBF-1220F4D85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272" y="1441341"/>
            <a:ext cx="5225812" cy="52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9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Explore basic nutrition guidelines from infancy – adolescents</a:t>
            </a:r>
          </a:p>
          <a:p>
            <a:r>
              <a:rPr lang="en-US" dirty="0"/>
              <a:t>Discuss various topics for introducing food to little ones including choking hazards, allergies and picking eating </a:t>
            </a:r>
          </a:p>
          <a:p>
            <a:r>
              <a:rPr lang="en-US" dirty="0"/>
              <a:t>Components of a balanced snack and meal</a:t>
            </a:r>
          </a:p>
          <a:p>
            <a:r>
              <a:rPr lang="en-US" dirty="0"/>
              <a:t>Bone building nutrients</a:t>
            </a:r>
          </a:p>
          <a:p>
            <a:r>
              <a:rPr lang="en-US" dirty="0"/>
              <a:t>Research on artificial colors and sweeteners</a:t>
            </a:r>
          </a:p>
          <a:p>
            <a:r>
              <a:rPr lang="en-US" dirty="0"/>
              <a:t>Discuss eating disorders and how to talk to kids about food</a:t>
            </a:r>
          </a:p>
          <a:p>
            <a:endParaRPr lang="en-US" dirty="0"/>
          </a:p>
          <a:p>
            <a:endParaRPr lang="en-US" dirty="0"/>
          </a:p>
          <a:p>
            <a:endParaRPr lang="en-US" dirty="0"/>
          </a:p>
        </p:txBody>
      </p:sp>
    </p:spTree>
    <p:extLst>
      <p:ext uri="{BB962C8B-B14F-4D97-AF65-F5344CB8AC3E}">
        <p14:creationId xmlns:p14="http://schemas.microsoft.com/office/powerpoint/2010/main" val="2494628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Lifestyle and Habits</a:t>
            </a:r>
          </a:p>
        </p:txBody>
      </p:sp>
      <p:sp>
        <p:nvSpPr>
          <p:cNvPr id="3" name="Content Placeholder 2"/>
          <p:cNvSpPr>
            <a:spLocks noGrp="1"/>
          </p:cNvSpPr>
          <p:nvPr>
            <p:ph sz="half" idx="1"/>
          </p:nvPr>
        </p:nvSpPr>
        <p:spPr>
          <a:xfrm>
            <a:off x="677334" y="2160589"/>
            <a:ext cx="5620099" cy="3880772"/>
          </a:xfrm>
        </p:spPr>
        <p:txBody>
          <a:bodyPr/>
          <a:lstStyle/>
          <a:p>
            <a:r>
              <a:rPr lang="en-US" dirty="0"/>
              <a:t>Mediterranean diet is a great overall lifestyle!</a:t>
            </a:r>
          </a:p>
          <a:p>
            <a:r>
              <a:rPr lang="en-US" dirty="0"/>
              <a:t>It emphasizes vegetables, fruits, whole grains, beans and legumes</a:t>
            </a:r>
          </a:p>
          <a:p>
            <a:r>
              <a:rPr lang="en-US" dirty="0"/>
              <a:t>Includes low-fat/fat free dairy products, fish, poultry, non-tropical vegetable oils and nuts</a:t>
            </a:r>
          </a:p>
          <a:p>
            <a:r>
              <a:rPr lang="en-US" dirty="0"/>
              <a:t>Limits added sugars, sugary beverages, sodium, highly processed foods, refined carbohydrates, saturated fats and fatty or processed meats</a:t>
            </a:r>
          </a:p>
        </p:txBody>
      </p:sp>
      <p:pic>
        <p:nvPicPr>
          <p:cNvPr id="1026" name="Picture 2" descr="Oldways Mediterranean Diet Pyramid | Oldways Mediterranean Diet Pyrami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85826" y="27502"/>
            <a:ext cx="5258231" cy="680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0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Bones</a:t>
            </a:r>
          </a:p>
        </p:txBody>
      </p:sp>
      <p:sp>
        <p:nvSpPr>
          <p:cNvPr id="3" name="Content Placeholder 2"/>
          <p:cNvSpPr>
            <a:spLocks noGrp="1"/>
          </p:cNvSpPr>
          <p:nvPr>
            <p:ph idx="1"/>
          </p:nvPr>
        </p:nvSpPr>
        <p:spPr/>
        <p:txBody>
          <a:bodyPr>
            <a:normAutofit lnSpcReduction="10000"/>
          </a:bodyPr>
          <a:lstStyle/>
          <a:p>
            <a:r>
              <a:rPr lang="en-US" dirty="0"/>
              <a:t>Childhood and adulthood are the bone building years</a:t>
            </a:r>
          </a:p>
          <a:p>
            <a:r>
              <a:rPr lang="en-US" dirty="0"/>
              <a:t>17% of women and 5% of men have are diagnosed with osteoporosis</a:t>
            </a:r>
          </a:p>
          <a:p>
            <a:r>
              <a:rPr lang="en-US" dirty="0"/>
              <a:t>As children grow, their bone mass increases until it reaches what is called peak bone mass (PBM)</a:t>
            </a:r>
          </a:p>
          <a:p>
            <a:r>
              <a:rPr lang="en-US" dirty="0"/>
              <a:t>PBM is the greatest amount of bone an individual can attain and is reached in the late teens and early 20s</a:t>
            </a:r>
          </a:p>
          <a:p>
            <a:r>
              <a:rPr lang="en-US" dirty="0"/>
              <a:t>It is important for kids and teens to get enough </a:t>
            </a:r>
            <a:r>
              <a:rPr lang="en-US" b="1" dirty="0"/>
              <a:t>calcium</a:t>
            </a:r>
            <a:r>
              <a:rPr lang="en-US" dirty="0"/>
              <a:t> and </a:t>
            </a:r>
            <a:r>
              <a:rPr lang="en-US" b="1" dirty="0"/>
              <a:t>vitamin D</a:t>
            </a:r>
            <a:r>
              <a:rPr lang="en-US" dirty="0"/>
              <a:t> to build healthy bones</a:t>
            </a:r>
          </a:p>
          <a:p>
            <a:pPr lvl="1"/>
            <a:r>
              <a:rPr lang="en-US" dirty="0"/>
              <a:t>Low fat or fat free milk and yogurt</a:t>
            </a:r>
          </a:p>
          <a:p>
            <a:pPr lvl="1"/>
            <a:r>
              <a:rPr lang="en-US" dirty="0"/>
              <a:t>Low-fat cheeses</a:t>
            </a:r>
          </a:p>
          <a:p>
            <a:pPr lvl="1"/>
            <a:r>
              <a:rPr lang="en-US" dirty="0"/>
              <a:t>Unsweetened fortified milk alternatives</a:t>
            </a:r>
          </a:p>
          <a:p>
            <a:pPr marL="0" indent="0">
              <a:buNone/>
            </a:pPr>
            <a:endParaRPr lang="en-US" dirty="0"/>
          </a:p>
        </p:txBody>
      </p:sp>
    </p:spTree>
    <p:extLst>
      <p:ext uri="{BB962C8B-B14F-4D97-AF65-F5344CB8AC3E}">
        <p14:creationId xmlns:p14="http://schemas.microsoft.com/office/powerpoint/2010/main" val="306738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Snack Composition</a:t>
            </a:r>
          </a:p>
        </p:txBody>
      </p:sp>
      <p:sp>
        <p:nvSpPr>
          <p:cNvPr id="3" name="Content Placeholder 2"/>
          <p:cNvSpPr>
            <a:spLocks noGrp="1"/>
          </p:cNvSpPr>
          <p:nvPr>
            <p:ph idx="1"/>
          </p:nvPr>
        </p:nvSpPr>
        <p:spPr>
          <a:xfrm>
            <a:off x="677334" y="2160589"/>
            <a:ext cx="4029838" cy="3880773"/>
          </a:xfrm>
        </p:spPr>
        <p:txBody>
          <a:bodyPr/>
          <a:lstStyle/>
          <a:p>
            <a:r>
              <a:rPr lang="en-US" dirty="0"/>
              <a:t>Protein + Fiber</a:t>
            </a:r>
          </a:p>
          <a:p>
            <a:pPr lvl="1"/>
            <a:r>
              <a:rPr lang="en-US" dirty="0"/>
              <a:t>Cheese stick and apple</a:t>
            </a:r>
          </a:p>
          <a:p>
            <a:pPr lvl="1"/>
            <a:r>
              <a:rPr lang="en-US" dirty="0"/>
              <a:t>Peanut butter and celery</a:t>
            </a:r>
          </a:p>
          <a:p>
            <a:pPr lvl="1"/>
            <a:r>
              <a:rPr lang="en-US" dirty="0"/>
              <a:t>Hummus and whole grain cracker</a:t>
            </a:r>
          </a:p>
          <a:p>
            <a:pPr lvl="1"/>
            <a:r>
              <a:rPr lang="en-US" dirty="0"/>
              <a:t>Greek yogurt and berries</a:t>
            </a:r>
          </a:p>
          <a:p>
            <a:pPr lvl="1"/>
            <a:r>
              <a:rPr lang="en-US" dirty="0"/>
              <a:t>Boiled egg and banana</a:t>
            </a:r>
          </a:p>
          <a:p>
            <a:pPr lvl="1"/>
            <a:r>
              <a:rPr lang="en-US" dirty="0"/>
              <a:t>Roasted chickpeas</a:t>
            </a:r>
          </a:p>
          <a:p>
            <a:pPr lvl="1"/>
            <a:r>
              <a:rPr lang="en-US" dirty="0"/>
              <a:t>Mixed nuts</a:t>
            </a:r>
          </a:p>
          <a:p>
            <a:pPr lvl="1"/>
            <a:r>
              <a:rPr lang="en-US" dirty="0"/>
              <a:t>Nut based bar (such as a </a:t>
            </a:r>
            <a:r>
              <a:rPr lang="en-US" dirty="0" err="1"/>
              <a:t>Larabar</a:t>
            </a:r>
            <a:r>
              <a:rPr lang="en-US" dirty="0"/>
              <a:t>)</a:t>
            </a:r>
          </a:p>
        </p:txBody>
      </p:sp>
      <p:pic>
        <p:nvPicPr>
          <p:cNvPr id="2050" name="Picture 2" descr="Bada Bean Bada Boom, Crunchy Broad Beans, Sea Salt, 4.5 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366" y="1257390"/>
            <a:ext cx="2420607" cy="24206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point Farms All Natural Sea Salt, Dry Roasted Edamame, 27 oz 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009" y="21010"/>
            <a:ext cx="2368873" cy="2368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media-amazon.com/images/I/81ZCNOAgjL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883" y="2165434"/>
            <a:ext cx="2850027" cy="28500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DS SNACK TRAY - Engaging Litt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753" y="4794638"/>
            <a:ext cx="2030110" cy="203011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The Browy Blog: Ice Cube Tray Treats | Kids Party Plan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appy Mum Happy Child Kmart Ice Cube Trays Are The BEST For, 54% O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514" y="3694080"/>
            <a:ext cx="1981301" cy="297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5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470995" y="153453"/>
            <a:ext cx="9307361" cy="6509229"/>
          </a:xfrm>
          <a:prstGeom prst="rect">
            <a:avLst/>
          </a:prstGeom>
        </p:spPr>
      </p:pic>
    </p:spTree>
    <p:extLst>
      <p:ext uri="{BB962C8B-B14F-4D97-AF65-F5344CB8AC3E}">
        <p14:creationId xmlns:p14="http://schemas.microsoft.com/office/powerpoint/2010/main" val="405572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ealthy portioned plate with salmon,pasta, greens, fruits and mi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9237" y="636105"/>
            <a:ext cx="9435546" cy="566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6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96970" cy="1320800"/>
          </a:xfrm>
        </p:spPr>
        <p:txBody>
          <a:bodyPr/>
          <a:lstStyle/>
          <a:p>
            <a:r>
              <a:rPr lang="en-US" dirty="0"/>
              <a:t>Baked feta with roasted veggies and pasta</a:t>
            </a:r>
          </a:p>
        </p:txBody>
      </p:sp>
      <p:pic>
        <p:nvPicPr>
          <p:cNvPr id="2050" name="Picture 2" descr="3 image collage to show adding the basil and garlic, then mixing, then adding pas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231" y="1930400"/>
            <a:ext cx="7762874"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1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Colors</a:t>
            </a:r>
          </a:p>
        </p:txBody>
      </p:sp>
      <p:sp>
        <p:nvSpPr>
          <p:cNvPr id="3" name="Content Placeholder 2"/>
          <p:cNvSpPr>
            <a:spLocks noGrp="1"/>
          </p:cNvSpPr>
          <p:nvPr>
            <p:ph idx="1"/>
          </p:nvPr>
        </p:nvSpPr>
        <p:spPr>
          <a:xfrm>
            <a:off x="677333" y="2160589"/>
            <a:ext cx="9196009" cy="4261982"/>
          </a:xfrm>
        </p:spPr>
        <p:txBody>
          <a:bodyPr>
            <a:normAutofit fontScale="92500"/>
          </a:bodyPr>
          <a:lstStyle/>
          <a:p>
            <a:r>
              <a:rPr lang="en-US" dirty="0"/>
              <a:t>The following artificial food colors are allowed according to the FDA</a:t>
            </a:r>
          </a:p>
          <a:p>
            <a:pPr lvl="1"/>
            <a:r>
              <a:rPr lang="en-US" dirty="0"/>
              <a:t>Artificial colors, Red #3, Red #40, Yellow #5, Yellow #6, Blue#1, Blue #2, Green #3,Orange B, Citrus Red #2</a:t>
            </a:r>
          </a:p>
          <a:p>
            <a:r>
              <a:rPr lang="en-US" dirty="0"/>
              <a:t>“USDA organic” does </a:t>
            </a:r>
            <a:r>
              <a:rPr lang="en-US" i="1" dirty="0"/>
              <a:t>not</a:t>
            </a:r>
            <a:r>
              <a:rPr lang="en-US" dirty="0"/>
              <a:t> allow any artificial dyes</a:t>
            </a:r>
          </a:p>
          <a:p>
            <a:r>
              <a:rPr lang="en-US" dirty="0"/>
              <a:t>Red Dye 40</a:t>
            </a:r>
          </a:p>
          <a:p>
            <a:pPr lvl="1"/>
            <a:r>
              <a:rPr lang="en-US" dirty="0"/>
              <a:t>One of the most popular color additives  </a:t>
            </a:r>
          </a:p>
          <a:p>
            <a:pPr lvl="1"/>
            <a:r>
              <a:rPr lang="en-US" dirty="0"/>
              <a:t>A man made synthetic food coloring that is a petroleum based dye, sourced from crude oil</a:t>
            </a:r>
          </a:p>
          <a:p>
            <a:pPr lvl="1"/>
            <a:r>
              <a:rPr lang="en-US" dirty="0"/>
              <a:t>Banned in Europe</a:t>
            </a:r>
          </a:p>
          <a:p>
            <a:pPr lvl="1"/>
            <a:r>
              <a:rPr lang="en-US" dirty="0"/>
              <a:t>Potential side effects may include: hyperactivity (including ADHD), behavioral changes like irritability and depression, allergic reaction, hives and asthma, sneezing, watery eyes, skin irritation, migraines</a:t>
            </a:r>
          </a:p>
          <a:p>
            <a:pPr lvl="1"/>
            <a:r>
              <a:rPr lang="en-US" dirty="0"/>
              <a:t>Other names for Red Dye 40: Red 40, Red 40 Lake, FD&amp;C Red No. 40, FD&amp;C Red No. 40 Aluminum Lake</a:t>
            </a:r>
          </a:p>
        </p:txBody>
      </p:sp>
    </p:spTree>
    <p:extLst>
      <p:ext uri="{BB962C8B-B14F-4D97-AF65-F5344CB8AC3E}">
        <p14:creationId xmlns:p14="http://schemas.microsoft.com/office/powerpoint/2010/main" val="226384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084183" cy="1320800"/>
          </a:xfrm>
        </p:spPr>
        <p:txBody>
          <a:bodyPr/>
          <a:lstStyle/>
          <a:p>
            <a:r>
              <a:rPr lang="en-US" dirty="0"/>
              <a:t>Foods that commonly include Red Dye 40</a:t>
            </a:r>
          </a:p>
        </p:txBody>
      </p:sp>
      <p:sp>
        <p:nvSpPr>
          <p:cNvPr id="3" name="Content Placeholder 2"/>
          <p:cNvSpPr>
            <a:spLocks noGrp="1"/>
          </p:cNvSpPr>
          <p:nvPr>
            <p:ph idx="1"/>
          </p:nvPr>
        </p:nvSpPr>
        <p:spPr>
          <a:xfrm>
            <a:off x="677334" y="2160589"/>
            <a:ext cx="8596668" cy="4358744"/>
          </a:xfrm>
        </p:spPr>
        <p:txBody>
          <a:bodyPr>
            <a:normAutofit fontScale="70000" lnSpcReduction="20000"/>
          </a:bodyPr>
          <a:lstStyle/>
          <a:p>
            <a:r>
              <a:rPr lang="en-US" dirty="0"/>
              <a:t>Cakes and frosting</a:t>
            </a:r>
          </a:p>
          <a:p>
            <a:r>
              <a:rPr lang="en-US" dirty="0"/>
              <a:t>Pastries</a:t>
            </a:r>
          </a:p>
          <a:p>
            <a:r>
              <a:rPr lang="en-US" dirty="0"/>
              <a:t>Cereals</a:t>
            </a:r>
          </a:p>
          <a:p>
            <a:r>
              <a:rPr lang="en-US" dirty="0"/>
              <a:t>Candy and gum</a:t>
            </a:r>
          </a:p>
          <a:p>
            <a:r>
              <a:rPr lang="en-US" dirty="0"/>
              <a:t>Yogurt</a:t>
            </a:r>
          </a:p>
          <a:p>
            <a:r>
              <a:rPr lang="en-US" dirty="0"/>
              <a:t>Puddings</a:t>
            </a:r>
          </a:p>
          <a:p>
            <a:r>
              <a:rPr lang="en-US" dirty="0"/>
              <a:t>Gelatins</a:t>
            </a:r>
          </a:p>
          <a:p>
            <a:r>
              <a:rPr lang="en-US" dirty="0"/>
              <a:t>Ice cream</a:t>
            </a:r>
          </a:p>
          <a:p>
            <a:r>
              <a:rPr lang="en-US" dirty="0"/>
              <a:t>Popsicles</a:t>
            </a:r>
          </a:p>
          <a:p>
            <a:r>
              <a:rPr lang="en-US" dirty="0"/>
              <a:t>Soda</a:t>
            </a:r>
          </a:p>
          <a:p>
            <a:r>
              <a:rPr lang="en-US" dirty="0"/>
              <a:t>Sports drinks</a:t>
            </a:r>
          </a:p>
          <a:p>
            <a:r>
              <a:rPr lang="en-US" dirty="0"/>
              <a:t>Energy drinks</a:t>
            </a:r>
          </a:p>
          <a:p>
            <a:r>
              <a:rPr lang="en-US" dirty="0"/>
              <a:t>Protein powders</a:t>
            </a:r>
          </a:p>
          <a:p>
            <a:r>
              <a:rPr lang="en-US" dirty="0"/>
              <a:t>Chips and salty snack foods</a:t>
            </a:r>
          </a:p>
          <a:p>
            <a:r>
              <a:rPr lang="en-US" dirty="0"/>
              <a:t>Liquid cough syrups and chewable tablets</a:t>
            </a:r>
          </a:p>
        </p:txBody>
      </p:sp>
    </p:spTree>
    <p:extLst>
      <p:ext uri="{BB962C8B-B14F-4D97-AF65-F5344CB8AC3E}">
        <p14:creationId xmlns:p14="http://schemas.microsoft.com/office/powerpoint/2010/main" val="4040264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dye alternatives</a:t>
            </a:r>
          </a:p>
        </p:txBody>
      </p:sp>
      <p:sp>
        <p:nvSpPr>
          <p:cNvPr id="3" name="Content Placeholder 2"/>
          <p:cNvSpPr>
            <a:spLocks noGrp="1"/>
          </p:cNvSpPr>
          <p:nvPr>
            <p:ph idx="1"/>
          </p:nvPr>
        </p:nvSpPr>
        <p:spPr>
          <a:xfrm>
            <a:off x="677334" y="2053712"/>
            <a:ext cx="8596668" cy="3880773"/>
          </a:xfrm>
        </p:spPr>
        <p:txBody>
          <a:bodyPr/>
          <a:lstStyle/>
          <a:p>
            <a:r>
              <a:rPr lang="en-US" dirty="0"/>
              <a:t>When cooking or baking consider using these ingredients to color your food!</a:t>
            </a:r>
          </a:p>
          <a:p>
            <a:pPr lvl="1"/>
            <a:r>
              <a:rPr lang="en-US" dirty="0"/>
              <a:t>Beet juice</a:t>
            </a:r>
          </a:p>
          <a:p>
            <a:pPr lvl="1"/>
            <a:r>
              <a:rPr lang="en-US" dirty="0"/>
              <a:t>Beet powder</a:t>
            </a:r>
          </a:p>
          <a:p>
            <a:pPr lvl="1"/>
            <a:r>
              <a:rPr lang="en-US" dirty="0"/>
              <a:t>Blueberry juice</a:t>
            </a:r>
          </a:p>
          <a:p>
            <a:pPr lvl="1"/>
            <a:r>
              <a:rPr lang="en-US" dirty="0"/>
              <a:t>Pomegranate juice</a:t>
            </a:r>
          </a:p>
          <a:p>
            <a:pPr lvl="1"/>
            <a:r>
              <a:rPr lang="en-US" dirty="0"/>
              <a:t>Beta carotene</a:t>
            </a:r>
          </a:p>
          <a:p>
            <a:pPr lvl="1"/>
            <a:r>
              <a:rPr lang="en-US" dirty="0"/>
              <a:t>Cranberries</a:t>
            </a:r>
          </a:p>
          <a:p>
            <a:pPr lvl="1"/>
            <a:r>
              <a:rPr lang="en-US" dirty="0"/>
              <a:t>Cherries</a:t>
            </a:r>
          </a:p>
          <a:p>
            <a:pPr lvl="1"/>
            <a:r>
              <a:rPr lang="en-US" dirty="0"/>
              <a:t>Strawberries</a:t>
            </a:r>
          </a:p>
          <a:p>
            <a:pPr marL="457200" lvl="1" indent="0">
              <a:buNone/>
            </a:pPr>
            <a:endParaRPr lang="en-US" dirty="0"/>
          </a:p>
        </p:txBody>
      </p:sp>
    </p:spTree>
    <p:extLst>
      <p:ext uri="{BB962C8B-B14F-4D97-AF65-F5344CB8AC3E}">
        <p14:creationId xmlns:p14="http://schemas.microsoft.com/office/powerpoint/2010/main" val="379421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Dye Free Snacks  </a:t>
            </a:r>
          </a:p>
        </p:txBody>
      </p:sp>
      <p:sp>
        <p:nvSpPr>
          <p:cNvPr id="3" name="Content Placeholder 2"/>
          <p:cNvSpPr>
            <a:spLocks noGrp="1"/>
          </p:cNvSpPr>
          <p:nvPr>
            <p:ph idx="1"/>
          </p:nvPr>
        </p:nvSpPr>
        <p:spPr>
          <a:xfrm>
            <a:off x="677334" y="1388694"/>
            <a:ext cx="8596668" cy="5261488"/>
          </a:xfrm>
        </p:spPr>
        <p:txBody>
          <a:bodyPr>
            <a:normAutofit/>
          </a:bodyPr>
          <a:lstStyle/>
          <a:p>
            <a:r>
              <a:rPr lang="en-US" dirty="0"/>
              <a:t>Annie’s organic variety pack</a:t>
            </a:r>
          </a:p>
          <a:p>
            <a:r>
              <a:rPr lang="en-US" dirty="0"/>
              <a:t>Strawberry, apricot and </a:t>
            </a:r>
            <a:r>
              <a:rPr lang="en-US" dirty="0" err="1"/>
              <a:t>wildberry</a:t>
            </a:r>
            <a:r>
              <a:rPr lang="en-US" dirty="0"/>
              <a:t> fruit strips variety pack</a:t>
            </a:r>
          </a:p>
          <a:p>
            <a:r>
              <a:rPr lang="en-US" dirty="0"/>
              <a:t>Fritos original corn chips</a:t>
            </a:r>
          </a:p>
          <a:p>
            <a:r>
              <a:rPr lang="en-US" dirty="0" err="1"/>
              <a:t>SkinnyPop</a:t>
            </a:r>
            <a:r>
              <a:rPr lang="en-US" dirty="0"/>
              <a:t> microwave popcorn</a:t>
            </a:r>
          </a:p>
          <a:p>
            <a:r>
              <a:rPr lang="en-US" dirty="0"/>
              <a:t>Simply </a:t>
            </a:r>
            <a:r>
              <a:rPr lang="en-US" dirty="0" err="1"/>
              <a:t>doritos</a:t>
            </a:r>
            <a:r>
              <a:rPr lang="en-US" dirty="0"/>
              <a:t> and </a:t>
            </a:r>
            <a:r>
              <a:rPr lang="en-US" dirty="0" err="1"/>
              <a:t>cheetos</a:t>
            </a:r>
            <a:endParaRPr lang="en-US" dirty="0"/>
          </a:p>
          <a:p>
            <a:r>
              <a:rPr lang="en-US" dirty="0" err="1"/>
              <a:t>Junkless</a:t>
            </a:r>
            <a:r>
              <a:rPr lang="en-US" dirty="0"/>
              <a:t> chewy granola bars</a:t>
            </a:r>
          </a:p>
          <a:p>
            <a:r>
              <a:rPr lang="en-US" dirty="0"/>
              <a:t>Happy baby organics yogis freezer dried yogurt and fruit snacks</a:t>
            </a:r>
          </a:p>
          <a:p>
            <a:r>
              <a:rPr lang="en-US" dirty="0"/>
              <a:t>Bare baked banana/apple chips</a:t>
            </a:r>
          </a:p>
          <a:p>
            <a:r>
              <a:rPr lang="en-US" dirty="0" err="1"/>
              <a:t>Babybell</a:t>
            </a:r>
            <a:r>
              <a:rPr lang="en-US" dirty="0"/>
              <a:t> mini original semisoft cheese</a:t>
            </a:r>
          </a:p>
          <a:p>
            <a:r>
              <a:rPr lang="en-US" dirty="0"/>
              <a:t>BEAR real fruit yoyos variety pack</a:t>
            </a:r>
          </a:p>
          <a:p>
            <a:r>
              <a:rPr lang="en-US" dirty="0"/>
              <a:t>Black forest gummy worms</a:t>
            </a:r>
          </a:p>
          <a:p>
            <a:r>
              <a:rPr lang="en-US" dirty="0" err="1"/>
              <a:t>Sunchips</a:t>
            </a:r>
            <a:r>
              <a:rPr lang="en-US" dirty="0"/>
              <a:t> multigrain chips</a:t>
            </a:r>
          </a:p>
          <a:p>
            <a:r>
              <a:rPr lang="en-US" dirty="0" err="1"/>
              <a:t>Genexa</a:t>
            </a:r>
            <a:r>
              <a:rPr lang="en-US" dirty="0"/>
              <a:t> kids honey cough syrup (don’t use under 1)</a:t>
            </a:r>
          </a:p>
        </p:txBody>
      </p:sp>
    </p:spTree>
    <p:extLst>
      <p:ext uri="{BB962C8B-B14F-4D97-AF65-F5344CB8AC3E}">
        <p14:creationId xmlns:p14="http://schemas.microsoft.com/office/powerpoint/2010/main" val="408755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for Infants</a:t>
            </a:r>
          </a:p>
        </p:txBody>
      </p:sp>
      <p:sp>
        <p:nvSpPr>
          <p:cNvPr id="3" name="Content Placeholder 2"/>
          <p:cNvSpPr>
            <a:spLocks noGrp="1"/>
          </p:cNvSpPr>
          <p:nvPr>
            <p:ph idx="1"/>
          </p:nvPr>
        </p:nvSpPr>
        <p:spPr/>
        <p:txBody>
          <a:bodyPr/>
          <a:lstStyle/>
          <a:p>
            <a:r>
              <a:rPr lang="en-US" dirty="0"/>
              <a:t>Breast milk, infant formula or a combination of the two provides a complete source of energy and nutrients needed for normal growth and development</a:t>
            </a:r>
          </a:p>
          <a:p>
            <a:r>
              <a:rPr lang="en-US" dirty="0"/>
              <a:t>Choose what works best for you and your family!</a:t>
            </a:r>
          </a:p>
          <a:p>
            <a:r>
              <a:rPr lang="en-US" dirty="0"/>
              <a:t>Breast milk and/or formula should be the only source of nutrition for the first 6 months of life</a:t>
            </a:r>
          </a:p>
          <a:p>
            <a:r>
              <a:rPr lang="en-US" dirty="0"/>
              <a:t>Supplements if given breast milk</a:t>
            </a:r>
          </a:p>
          <a:p>
            <a:pPr lvl="1"/>
            <a:r>
              <a:rPr lang="en-US" dirty="0"/>
              <a:t>vitamin D should be given daily soon after birth (10 mcg or 400 IU)</a:t>
            </a:r>
          </a:p>
          <a:p>
            <a:pPr lvl="1"/>
            <a:r>
              <a:rPr lang="en-US" dirty="0"/>
              <a:t>Iron may need to be given before 6 months</a:t>
            </a:r>
          </a:p>
          <a:p>
            <a:pPr lvl="1"/>
            <a:r>
              <a:rPr lang="en-US" dirty="0"/>
              <a:t>Ask your pediatrician what supplements your baby needs!</a:t>
            </a:r>
          </a:p>
        </p:txBody>
      </p:sp>
    </p:spTree>
    <p:extLst>
      <p:ext uri="{BB962C8B-B14F-4D97-AF65-F5344CB8AC3E}">
        <p14:creationId xmlns:p14="http://schemas.microsoft.com/office/powerpoint/2010/main" val="2687170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834947" y="817067"/>
            <a:ext cx="10075336" cy="2603027"/>
          </a:xfrm>
          <a:prstGeom prst="rect">
            <a:avLst/>
          </a:prstGeom>
        </p:spPr>
      </p:pic>
      <p:pic>
        <p:nvPicPr>
          <p:cNvPr id="1026" name="Picture 2" descr="ALDI Logo | ALDI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7" y="1341912"/>
            <a:ext cx="1005709" cy="1206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der Joe's - Crunchbase Company Profile &amp; Fu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88229"/>
            <a:ext cx="2235075" cy="2235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834947" y="3946239"/>
            <a:ext cx="10075336" cy="2518834"/>
          </a:xfrm>
          <a:prstGeom prst="rect">
            <a:avLst/>
          </a:prstGeom>
        </p:spPr>
      </p:pic>
    </p:spTree>
    <p:extLst>
      <p:ext uri="{BB962C8B-B14F-4D97-AF65-F5344CB8AC3E}">
        <p14:creationId xmlns:p14="http://schemas.microsoft.com/office/powerpoint/2010/main" val="137616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sweeteners</a:t>
            </a:r>
          </a:p>
        </p:txBody>
      </p:sp>
      <p:sp>
        <p:nvSpPr>
          <p:cNvPr id="3" name="Content Placeholder 2"/>
          <p:cNvSpPr>
            <a:spLocks noGrp="1"/>
          </p:cNvSpPr>
          <p:nvPr>
            <p:ph idx="1"/>
          </p:nvPr>
        </p:nvSpPr>
        <p:spPr>
          <a:xfrm>
            <a:off x="677333" y="1584961"/>
            <a:ext cx="9619605" cy="4456402"/>
          </a:xfrm>
        </p:spPr>
        <p:txBody>
          <a:bodyPr>
            <a:normAutofit/>
          </a:bodyPr>
          <a:lstStyle/>
          <a:p>
            <a:r>
              <a:rPr lang="en-US" dirty="0"/>
              <a:t>Artificial sweeteners are chemically synthesized substances that are used instead of sucrose (table sugar) to sweeten beverages and food</a:t>
            </a:r>
          </a:p>
          <a:p>
            <a:r>
              <a:rPr lang="en-US" dirty="0"/>
              <a:t>The caloric content of sweeteners used in such tiny amount is negligible, which is why they are often described as “nonnutritive”</a:t>
            </a:r>
          </a:p>
          <a:p>
            <a:r>
              <a:rPr lang="en-US" dirty="0"/>
              <a:t>6 artificial sweeteners are approved by the US Food and Drug Administration (FDA) as food additives</a:t>
            </a:r>
          </a:p>
          <a:p>
            <a:pPr lvl="1"/>
            <a:r>
              <a:rPr lang="en-US" dirty="0"/>
              <a:t>Saccharin</a:t>
            </a:r>
          </a:p>
          <a:p>
            <a:pPr lvl="1"/>
            <a:r>
              <a:rPr lang="en-US" dirty="0"/>
              <a:t>Aspartame</a:t>
            </a:r>
          </a:p>
          <a:p>
            <a:pPr lvl="1"/>
            <a:r>
              <a:rPr lang="en-US" dirty="0" err="1"/>
              <a:t>Acesulfame</a:t>
            </a:r>
            <a:r>
              <a:rPr lang="en-US" dirty="0"/>
              <a:t> potassium</a:t>
            </a:r>
          </a:p>
          <a:p>
            <a:pPr lvl="1"/>
            <a:r>
              <a:rPr lang="en-US" dirty="0"/>
              <a:t>Sucralose</a:t>
            </a:r>
          </a:p>
          <a:p>
            <a:pPr lvl="1"/>
            <a:r>
              <a:rPr lang="en-US" dirty="0" err="1"/>
              <a:t>Neotame</a:t>
            </a:r>
            <a:endParaRPr lang="en-US" dirty="0"/>
          </a:p>
          <a:p>
            <a:pPr lvl="1"/>
            <a:r>
              <a:rPr lang="en-US" dirty="0" err="1"/>
              <a:t>Advantame</a:t>
            </a:r>
            <a:r>
              <a:rPr lang="en-US" dirty="0"/>
              <a:t> </a:t>
            </a:r>
          </a:p>
        </p:txBody>
      </p:sp>
    </p:spTree>
    <p:extLst>
      <p:ext uri="{BB962C8B-B14F-4D97-AF65-F5344CB8AC3E}">
        <p14:creationId xmlns:p14="http://schemas.microsoft.com/office/powerpoint/2010/main" val="58872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5320" y="392264"/>
            <a:ext cx="10878502" cy="6096166"/>
          </a:xfrm>
          <a:prstGeom prst="rect">
            <a:avLst/>
          </a:prstGeom>
        </p:spPr>
      </p:pic>
    </p:spTree>
    <p:extLst>
      <p:ext uri="{BB962C8B-B14F-4D97-AF65-F5344CB8AC3E}">
        <p14:creationId xmlns:p14="http://schemas.microsoft.com/office/powerpoint/2010/main" val="4145965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516471"/>
            <a:ext cx="4262966" cy="1278466"/>
          </a:xfrm>
        </p:spPr>
        <p:txBody>
          <a:bodyPr>
            <a:normAutofit/>
          </a:bodyPr>
          <a:lstStyle/>
          <a:p>
            <a:r>
              <a:rPr lang="en-US" sz="2400" dirty="0"/>
              <a:t>Acceptable Daily Intake (ADI)</a:t>
            </a:r>
          </a:p>
        </p:txBody>
      </p:sp>
      <p:sp>
        <p:nvSpPr>
          <p:cNvPr id="9" name="Text Placeholder 8"/>
          <p:cNvSpPr>
            <a:spLocks noGrp="1"/>
          </p:cNvSpPr>
          <p:nvPr>
            <p:ph type="body" sz="half" idx="2"/>
          </p:nvPr>
        </p:nvSpPr>
        <p:spPr>
          <a:xfrm>
            <a:off x="677333" y="2032000"/>
            <a:ext cx="4610283" cy="4318000"/>
          </a:xfrm>
        </p:spPr>
        <p:txBody>
          <a:bodyPr>
            <a:normAutofit/>
          </a:bodyPr>
          <a:lstStyle/>
          <a:p>
            <a:r>
              <a:rPr lang="en-US" sz="1600" dirty="0"/>
              <a:t>“An ADI is the amount of a substance considered safe to consume each day over the course of a person’s lifetime. The ADI is typically based on evaluating toxicological studies to determine the highest appropriate experimental exposure dose level in animal studies that was shown to cause no adverse effect, multiplied by an appropriate safety factor.” -FDA</a:t>
            </a:r>
          </a:p>
          <a:p>
            <a:r>
              <a:rPr lang="en-US" sz="1600" dirty="0"/>
              <a:t>The ADI is based off a person’s body weight and the chart to the right is for a 132 pound person.</a:t>
            </a:r>
          </a:p>
          <a:p>
            <a:r>
              <a:rPr lang="en-US" sz="1600" dirty="0"/>
              <a:t>Aspartame is the sweetener used in diet soda. A 40 pound child would need to consume four 12 ounce diet sodas every day to reach the ADI set for aspartame. </a:t>
            </a:r>
          </a:p>
        </p:txBody>
      </p:sp>
      <p:pic>
        <p:nvPicPr>
          <p:cNvPr id="10" name="Content Placeholder 9"/>
          <p:cNvPicPr>
            <a:picLocks noGrp="1" noChangeAspect="1"/>
          </p:cNvPicPr>
          <p:nvPr>
            <p:ph idx="1"/>
          </p:nvPr>
        </p:nvPicPr>
        <p:blipFill>
          <a:blip r:embed="rId2"/>
          <a:stretch>
            <a:fillRect/>
          </a:stretch>
        </p:blipFill>
        <p:spPr>
          <a:xfrm>
            <a:off x="5557963" y="92939"/>
            <a:ext cx="5072932" cy="6643127"/>
          </a:xfrm>
          <a:prstGeom prst="rect">
            <a:avLst/>
          </a:prstGeom>
        </p:spPr>
      </p:pic>
    </p:spTree>
    <p:extLst>
      <p:ext uri="{BB962C8B-B14F-4D97-AF65-F5344CB8AC3E}">
        <p14:creationId xmlns:p14="http://schemas.microsoft.com/office/powerpoint/2010/main" val="3024561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on artificial sweeteners</a:t>
            </a:r>
          </a:p>
        </p:txBody>
      </p:sp>
      <p:sp>
        <p:nvSpPr>
          <p:cNvPr id="3" name="Content Placeholder 2"/>
          <p:cNvSpPr>
            <a:spLocks noGrp="1"/>
          </p:cNvSpPr>
          <p:nvPr>
            <p:ph idx="1"/>
          </p:nvPr>
        </p:nvSpPr>
        <p:spPr>
          <a:xfrm>
            <a:off x="651934" y="1484086"/>
            <a:ext cx="9254066" cy="5373914"/>
          </a:xfrm>
        </p:spPr>
        <p:txBody>
          <a:bodyPr>
            <a:normAutofit/>
          </a:bodyPr>
          <a:lstStyle/>
          <a:p>
            <a:r>
              <a:rPr lang="en-US" b="1" dirty="0"/>
              <a:t>FDA</a:t>
            </a:r>
            <a:r>
              <a:rPr lang="en-US" dirty="0"/>
              <a:t>: “Based on the available scientific evidence, sweeteners authorized by the FDA are safe for the general population under certain conditions of use”</a:t>
            </a:r>
          </a:p>
          <a:p>
            <a:r>
              <a:rPr lang="en-US" b="1" dirty="0"/>
              <a:t>WHO: </a:t>
            </a:r>
            <a:r>
              <a:rPr lang="en-US" dirty="0"/>
              <a:t>“The World Health Organization (WHO) has released a new guideline on non-sugar sweeteners (NSS), which recommends against the use of NSS to control body weight or reduce the risk of noncommunicable diseases.”</a:t>
            </a:r>
          </a:p>
          <a:p>
            <a:r>
              <a:rPr lang="en-US" b="1" dirty="0"/>
              <a:t>National Cancer Institute</a:t>
            </a:r>
            <a:r>
              <a:rPr lang="en-US" dirty="0"/>
              <a:t>: </a:t>
            </a:r>
            <a:r>
              <a:rPr lang="en-US" b="0" i="0" dirty="0">
                <a:solidFill>
                  <a:srgbClr val="1B1B1B"/>
                </a:solidFill>
                <a:effectLst/>
              </a:rPr>
              <a:t>Because some studies have suggested that artificial sweeteners are associated with obesity, </a:t>
            </a:r>
            <a:r>
              <a:rPr lang="en-US" b="0" i="0" dirty="0">
                <a:solidFill>
                  <a:schemeClr val="tx1"/>
                </a:solidFill>
                <a:effectLst/>
              </a:rPr>
              <a:t>and obesity is in turn linked to at least 13 types of cancer, the </a:t>
            </a:r>
            <a:r>
              <a:rPr lang="en-US" b="0" i="0" dirty="0" err="1">
                <a:solidFill>
                  <a:schemeClr val="tx1"/>
                </a:solidFill>
                <a:effectLst/>
              </a:rPr>
              <a:t>NutriNet-Santé</a:t>
            </a:r>
            <a:r>
              <a:rPr lang="en-US" b="0" i="0" dirty="0">
                <a:solidFill>
                  <a:schemeClr val="tx1"/>
                </a:solidFill>
                <a:effectLst/>
              </a:rPr>
              <a:t> investigators also looked for associations between artificial sweetener intake and obesity-related </a:t>
            </a:r>
            <a:r>
              <a:rPr lang="en-US" b="0" i="0" dirty="0">
                <a:solidFill>
                  <a:srgbClr val="1B1B1B"/>
                </a:solidFill>
                <a:effectLst/>
              </a:rPr>
              <a:t>cancers as a group. The risk of obesity-related cancers was slightly higher in people who consumed higher amounts of all artificial sweeteners than in those who did not consume artificial sweeteners. By contrast, an Australian cohort study found no association between artificially sweetened beverage intake and the risk of obesity-related cancers.”</a:t>
            </a:r>
            <a:endParaRPr lang="en-US" dirty="0"/>
          </a:p>
          <a:p>
            <a:r>
              <a:rPr lang="en-US" b="1" dirty="0"/>
              <a:t>American Diabetes Association</a:t>
            </a:r>
            <a:r>
              <a:rPr lang="en-US" dirty="0"/>
              <a:t>: “These sweeteners have virtually no calories, although their effectiveness for long term weight loss isn’t clear. Sugar substitutes generally don’t raise blood glucose levels.” </a:t>
            </a:r>
          </a:p>
        </p:txBody>
      </p:sp>
    </p:spTree>
    <p:extLst>
      <p:ext uri="{BB962C8B-B14F-4D97-AF65-F5344CB8AC3E}">
        <p14:creationId xmlns:p14="http://schemas.microsoft.com/office/powerpoint/2010/main" val="205456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Beverage options to replace added sugar and non-nutritive sweeteners </a:t>
            </a:r>
          </a:p>
        </p:txBody>
      </p:sp>
      <p:sp>
        <p:nvSpPr>
          <p:cNvPr id="3" name="Content Placeholder 2"/>
          <p:cNvSpPr>
            <a:spLocks noGrp="1"/>
          </p:cNvSpPr>
          <p:nvPr>
            <p:ph idx="1"/>
          </p:nvPr>
        </p:nvSpPr>
        <p:spPr>
          <a:xfrm>
            <a:off x="677334" y="2160589"/>
            <a:ext cx="7138798" cy="3880773"/>
          </a:xfrm>
        </p:spPr>
        <p:txBody>
          <a:bodyPr/>
          <a:lstStyle/>
          <a:p>
            <a:r>
              <a:rPr lang="en-US" dirty="0"/>
              <a:t>Infused water</a:t>
            </a:r>
          </a:p>
          <a:p>
            <a:r>
              <a:rPr lang="en-US" dirty="0"/>
              <a:t>Hint juice box</a:t>
            </a:r>
          </a:p>
          <a:p>
            <a:r>
              <a:rPr lang="en-US" dirty="0"/>
              <a:t>Honest juice box (8 grams sugar/6 oz)</a:t>
            </a:r>
          </a:p>
          <a:p>
            <a:r>
              <a:rPr lang="en-US" dirty="0"/>
              <a:t>Seltzer water </a:t>
            </a:r>
          </a:p>
          <a:p>
            <a:r>
              <a:rPr lang="en-US" dirty="0"/>
              <a:t>True citrus packets: true lemon, true lime, true orange</a:t>
            </a:r>
          </a:p>
          <a:p>
            <a:r>
              <a:rPr lang="en-US" dirty="0"/>
              <a:t>Some herbal teas (mint, chamomile) </a:t>
            </a:r>
          </a:p>
          <a:p>
            <a:endParaRPr lang="en-US" dirty="0"/>
          </a:p>
        </p:txBody>
      </p:sp>
      <p:pic>
        <p:nvPicPr>
          <p:cNvPr id="1026" name="Picture 2" descr="Make Infused Water at Home - Extra Helpings">
            <a:extLst>
              <a:ext uri="{FF2B5EF4-FFF2-40B4-BE49-F238E27FC236}">
                <a16:creationId xmlns:a16="http://schemas.microsoft.com/office/drawing/2014/main" id="{A9DB3F50-CD5F-43C7-0690-2BB8F3A7B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00" y="1461898"/>
            <a:ext cx="4381500" cy="2464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nest Kids Organic Fruit Punch Juice Drink - 8pk/6 fl oz Boxes, 1 of 10">
            <a:extLst>
              <a:ext uri="{FF2B5EF4-FFF2-40B4-BE49-F238E27FC236}">
                <a16:creationId xmlns:a16="http://schemas.microsoft.com/office/drawing/2014/main" id="{027D52DA-CAE1-00F5-8924-634AC5581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4109168"/>
            <a:ext cx="2875832" cy="2875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2-count-box-of-true-lemon-water-enhancer">
            <a:extLst>
              <a:ext uri="{FF2B5EF4-FFF2-40B4-BE49-F238E27FC236}">
                <a16:creationId xmlns:a16="http://schemas.microsoft.com/office/drawing/2014/main" id="{61C6738B-E6FB-EB15-772C-E5FFF1561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6029" y="4259427"/>
            <a:ext cx="1609089" cy="241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72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away on artificial sweeteners</a:t>
            </a:r>
          </a:p>
        </p:txBody>
      </p:sp>
      <p:sp>
        <p:nvSpPr>
          <p:cNvPr id="3" name="Content Placeholder 2"/>
          <p:cNvSpPr>
            <a:spLocks noGrp="1"/>
          </p:cNvSpPr>
          <p:nvPr>
            <p:ph idx="1"/>
          </p:nvPr>
        </p:nvSpPr>
        <p:spPr/>
        <p:txBody>
          <a:bodyPr/>
          <a:lstStyle/>
          <a:p>
            <a:r>
              <a:rPr lang="en-US" dirty="0"/>
              <a:t>Ultimately it is up to you! Both sugar and artificial sweeteners should be consumed in moderation</a:t>
            </a:r>
          </a:p>
          <a:p>
            <a:r>
              <a:rPr lang="en-US" dirty="0"/>
              <a:t>Most foods that contain these sugar or artificial sweeteners do not provide any nutritional benefit but rather fill kids up with empty calories</a:t>
            </a:r>
          </a:p>
          <a:p>
            <a:r>
              <a:rPr lang="en-US" dirty="0"/>
              <a:t>Eating and drinking excessively sweet things makes our body want more sweet things. Try offering a wide variety of fruits for kids to satisfy sweet cravings rather than offering up these empty calorie sugar foods and drinks!</a:t>
            </a:r>
          </a:p>
          <a:p>
            <a:endParaRPr lang="en-US" dirty="0"/>
          </a:p>
        </p:txBody>
      </p:sp>
    </p:spTree>
    <p:extLst>
      <p:ext uri="{BB962C8B-B14F-4D97-AF65-F5344CB8AC3E}">
        <p14:creationId xmlns:p14="http://schemas.microsoft.com/office/powerpoint/2010/main" val="3416760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around food and diet culture</a:t>
            </a:r>
          </a:p>
        </p:txBody>
      </p:sp>
      <p:sp>
        <p:nvSpPr>
          <p:cNvPr id="3" name="Content Placeholder 2"/>
          <p:cNvSpPr>
            <a:spLocks noGrp="1"/>
          </p:cNvSpPr>
          <p:nvPr>
            <p:ph idx="1"/>
          </p:nvPr>
        </p:nvSpPr>
        <p:spPr/>
        <p:txBody>
          <a:bodyPr/>
          <a:lstStyle/>
          <a:p>
            <a:r>
              <a:rPr lang="en-US" dirty="0"/>
              <a:t>The way we talk about food as a family can significantly impact our children’s relationship with food as they grow up</a:t>
            </a:r>
          </a:p>
          <a:p>
            <a:pPr lvl="1"/>
            <a:r>
              <a:rPr lang="en-US" dirty="0"/>
              <a:t>Avoid labeling foods “good” and “bad”; instead talk about how certain foods can give us more energy or make us stronger while other foods may leave us feeling tired and sluggish </a:t>
            </a:r>
          </a:p>
          <a:p>
            <a:pPr lvl="1"/>
            <a:r>
              <a:rPr lang="en-US" dirty="0"/>
              <a:t>Avoid rewarding behavior/performance with food; instead think of non food rewards to offer as a family like game night or movie night</a:t>
            </a:r>
          </a:p>
          <a:p>
            <a:pPr lvl="1"/>
            <a:r>
              <a:rPr lang="en-US" dirty="0"/>
              <a:t>Avoid offering dessert ONLY if they finish a meal</a:t>
            </a:r>
          </a:p>
          <a:p>
            <a:pPr lvl="1"/>
            <a:r>
              <a:rPr lang="en-US" dirty="0"/>
              <a:t>Avoid talking about your own body negatively </a:t>
            </a:r>
          </a:p>
          <a:p>
            <a:endParaRPr lang="en-US" dirty="0"/>
          </a:p>
        </p:txBody>
      </p:sp>
      <p:sp>
        <p:nvSpPr>
          <p:cNvPr id="4" name="Heart 3"/>
          <p:cNvSpPr/>
          <p:nvPr/>
        </p:nvSpPr>
        <p:spPr>
          <a:xfrm>
            <a:off x="5796593" y="4706307"/>
            <a:ext cx="388307" cy="30062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748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disorders in children and teens</a:t>
            </a:r>
          </a:p>
        </p:txBody>
      </p:sp>
      <p:sp>
        <p:nvSpPr>
          <p:cNvPr id="3" name="Content Placeholder 2"/>
          <p:cNvSpPr>
            <a:spLocks noGrp="1"/>
          </p:cNvSpPr>
          <p:nvPr>
            <p:ph idx="1"/>
          </p:nvPr>
        </p:nvSpPr>
        <p:spPr/>
        <p:txBody>
          <a:bodyPr>
            <a:normAutofit fontScale="92500"/>
          </a:bodyPr>
          <a:lstStyle/>
          <a:p>
            <a:r>
              <a:rPr lang="en-US" dirty="0"/>
              <a:t>1 in 7 men and 1 in 5 women experience an eating disorder by age 40, and in 95% of those cases the disorder begins by age 25. Many can affect children and teens.</a:t>
            </a:r>
          </a:p>
          <a:p>
            <a:r>
              <a:rPr lang="en-US" dirty="0"/>
              <a:t>Eating disorders have been on the rise in children and teens during the pandemic</a:t>
            </a:r>
          </a:p>
          <a:p>
            <a:pPr lvl="1"/>
            <a:r>
              <a:rPr lang="en-US" dirty="0"/>
              <a:t>Anorexia nervosa: characterized by an extreme fear of gaining weight</a:t>
            </a:r>
          </a:p>
          <a:p>
            <a:pPr lvl="2"/>
            <a:r>
              <a:rPr lang="en-US" dirty="0"/>
              <a:t>Restrictive form: limit what and how much you eat </a:t>
            </a:r>
          </a:p>
          <a:p>
            <a:pPr lvl="2"/>
            <a:r>
              <a:rPr lang="en-US" dirty="0"/>
              <a:t>Binge-purge form: eat large amount at once and try to get rid of extra calories through vomiting, laxatives, diuretics or excessive exercise</a:t>
            </a:r>
          </a:p>
          <a:p>
            <a:pPr lvl="1"/>
            <a:r>
              <a:rPr lang="en-US" dirty="0"/>
              <a:t>Bulimia nervosa: binging and purging without limiting what and how much a person eats</a:t>
            </a:r>
          </a:p>
          <a:p>
            <a:pPr lvl="1"/>
            <a:r>
              <a:rPr lang="en-US" dirty="0"/>
              <a:t>Binge eating: people binge eat but don’t purge or restrict (most common eating disorder in the US)</a:t>
            </a:r>
          </a:p>
          <a:p>
            <a:pPr lvl="1"/>
            <a:r>
              <a:rPr lang="en-US" dirty="0"/>
              <a:t>Avoidant restrictive food intake disorder: limit the amount or type of food they eat but not because they are worried about their weight (most common in childhood)</a:t>
            </a:r>
          </a:p>
        </p:txBody>
      </p:sp>
    </p:spTree>
    <p:extLst>
      <p:ext uri="{BB962C8B-B14F-4D97-AF65-F5344CB8AC3E}">
        <p14:creationId xmlns:p14="http://schemas.microsoft.com/office/powerpoint/2010/main" val="2133326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parents need to know: signs and symptoms of eating disorders </a:t>
            </a:r>
          </a:p>
        </p:txBody>
      </p:sp>
      <p:sp>
        <p:nvSpPr>
          <p:cNvPr id="3" name="Content Placeholder 2"/>
          <p:cNvSpPr>
            <a:spLocks noGrp="1"/>
          </p:cNvSpPr>
          <p:nvPr>
            <p:ph idx="1"/>
          </p:nvPr>
        </p:nvSpPr>
        <p:spPr/>
        <p:txBody>
          <a:bodyPr/>
          <a:lstStyle/>
          <a:p>
            <a:r>
              <a:rPr lang="en-US" dirty="0"/>
              <a:t>Changes in what, when and how much they eat</a:t>
            </a:r>
          </a:p>
          <a:p>
            <a:r>
              <a:rPr lang="en-US" dirty="0"/>
              <a:t>Being restrictive or regimented about their eating</a:t>
            </a:r>
          </a:p>
          <a:p>
            <a:r>
              <a:rPr lang="en-US" dirty="0"/>
              <a:t>Unusual weight fluctuations</a:t>
            </a:r>
          </a:p>
          <a:p>
            <a:r>
              <a:rPr lang="en-US" dirty="0"/>
              <a:t>Expressing unhappiness with their body or their weight</a:t>
            </a:r>
          </a:p>
          <a:p>
            <a:r>
              <a:rPr lang="en-US" dirty="0"/>
              <a:t>Exercising much more than usual</a:t>
            </a:r>
          </a:p>
          <a:p>
            <a:r>
              <a:rPr lang="en-US" dirty="0"/>
              <a:t>Spending a lot of time in the bathroom</a:t>
            </a:r>
          </a:p>
          <a:p>
            <a:endParaRPr lang="en-US" dirty="0"/>
          </a:p>
          <a:p>
            <a:r>
              <a:rPr lang="en-US" dirty="0"/>
              <a:t>If you have concerns, talk to your child and talk to your doctor.</a:t>
            </a:r>
          </a:p>
        </p:txBody>
      </p:sp>
    </p:spTree>
    <p:extLst>
      <p:ext uri="{BB962C8B-B14F-4D97-AF65-F5344CB8AC3E}">
        <p14:creationId xmlns:p14="http://schemas.microsoft.com/office/powerpoint/2010/main" val="268252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foods for infants</a:t>
            </a:r>
          </a:p>
        </p:txBody>
      </p:sp>
      <p:sp>
        <p:nvSpPr>
          <p:cNvPr id="3" name="Content Placeholder 2"/>
          <p:cNvSpPr>
            <a:spLocks noGrp="1"/>
          </p:cNvSpPr>
          <p:nvPr>
            <p:ph idx="1"/>
          </p:nvPr>
        </p:nvSpPr>
        <p:spPr>
          <a:xfrm>
            <a:off x="677334" y="2160589"/>
            <a:ext cx="8596668" cy="4588554"/>
          </a:xfrm>
        </p:spPr>
        <p:txBody>
          <a:bodyPr>
            <a:normAutofit/>
          </a:bodyPr>
          <a:lstStyle/>
          <a:p>
            <a:r>
              <a:rPr lang="en-US" dirty="0"/>
              <a:t>Most babies are ready to start eating solid foods around age 6 months</a:t>
            </a:r>
          </a:p>
          <a:p>
            <a:pPr lvl="1"/>
            <a:r>
              <a:rPr lang="en-US" dirty="0"/>
              <a:t>Sit unassisted and hold their head up</a:t>
            </a:r>
          </a:p>
          <a:p>
            <a:pPr lvl="1"/>
            <a:r>
              <a:rPr lang="en-US" dirty="0"/>
              <a:t>Try to grab objects and bring them to their mouth</a:t>
            </a:r>
          </a:p>
          <a:p>
            <a:pPr lvl="1"/>
            <a:r>
              <a:rPr lang="en-US" dirty="0"/>
              <a:t>Reaching for caregiver’s food</a:t>
            </a:r>
          </a:p>
          <a:p>
            <a:r>
              <a:rPr lang="en-US" dirty="0"/>
              <a:t>If you’re not sure if your baby is ready, check with their pediatrician </a:t>
            </a:r>
          </a:p>
          <a:p>
            <a:r>
              <a:rPr lang="en-US" dirty="0"/>
              <a:t>While introducing foods, keep giving your baby breast milk or infant formula. Until age 1, infant formula or breast milk is still their primary source of nutrition. </a:t>
            </a:r>
          </a:p>
          <a:p>
            <a:r>
              <a:rPr lang="en-US" dirty="0"/>
              <a:t>If you’re using infant formula, stop giving formula at age 12 months</a:t>
            </a:r>
          </a:p>
          <a:p>
            <a:r>
              <a:rPr lang="en-US" dirty="0"/>
              <a:t>If you’re giving your baby breast milk, continue as long as you want</a:t>
            </a:r>
          </a:p>
          <a:p>
            <a:r>
              <a:rPr lang="en-US" dirty="0"/>
              <a:t>Aim for serving 3 meals/day by 9 month old so they get adequate practice with solid food before 1 year old</a:t>
            </a:r>
          </a:p>
        </p:txBody>
      </p:sp>
    </p:spTree>
    <p:extLst>
      <p:ext uri="{BB962C8B-B14F-4D97-AF65-F5344CB8AC3E}">
        <p14:creationId xmlns:p14="http://schemas.microsoft.com/office/powerpoint/2010/main" val="2589202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4" name="Text Placeholder 3"/>
          <p:cNvSpPr>
            <a:spLocks noGrp="1"/>
          </p:cNvSpPr>
          <p:nvPr>
            <p:ph type="body" idx="1"/>
          </p:nvPr>
        </p:nvSpPr>
        <p:spPr/>
        <p:txBody>
          <a:bodyPr/>
          <a:lstStyle/>
          <a:p>
            <a:r>
              <a:rPr lang="en-US" dirty="0"/>
              <a:t>Recipes</a:t>
            </a:r>
          </a:p>
        </p:txBody>
      </p:sp>
      <p:sp>
        <p:nvSpPr>
          <p:cNvPr id="3" name="Content Placeholder 2"/>
          <p:cNvSpPr>
            <a:spLocks noGrp="1"/>
          </p:cNvSpPr>
          <p:nvPr>
            <p:ph sz="half" idx="2"/>
          </p:nvPr>
        </p:nvSpPr>
        <p:spPr/>
        <p:txBody>
          <a:bodyPr/>
          <a:lstStyle/>
          <a:p>
            <a:r>
              <a:rPr lang="en-US" dirty="0"/>
              <a:t>Ambitiouskitchen.com</a:t>
            </a:r>
          </a:p>
          <a:p>
            <a:r>
              <a:rPr lang="en-US" dirty="0"/>
              <a:t>Theleangreenbean.com</a:t>
            </a:r>
          </a:p>
          <a:p>
            <a:r>
              <a:rPr lang="en-US" dirty="0"/>
              <a:t>Hummusapien.com</a:t>
            </a:r>
          </a:p>
          <a:p>
            <a:r>
              <a:rPr lang="en-US" dirty="0"/>
              <a:t>Skinnytaste.com</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a:t>Other</a:t>
            </a:r>
          </a:p>
        </p:txBody>
      </p:sp>
      <p:sp>
        <p:nvSpPr>
          <p:cNvPr id="6" name="Content Placeholder 5"/>
          <p:cNvSpPr>
            <a:spLocks noGrp="1"/>
          </p:cNvSpPr>
          <p:nvPr>
            <p:ph sz="quarter" idx="4"/>
          </p:nvPr>
        </p:nvSpPr>
        <p:spPr>
          <a:xfrm>
            <a:off x="4980541" y="2650618"/>
            <a:ext cx="4185617" cy="3304117"/>
          </a:xfrm>
        </p:spPr>
        <p:txBody>
          <a:bodyPr/>
          <a:lstStyle/>
          <a:p>
            <a:r>
              <a:rPr lang="en-US" dirty="0"/>
              <a:t>Feeding littles course</a:t>
            </a:r>
          </a:p>
          <a:p>
            <a:pPr lvl="1"/>
            <a:r>
              <a:rPr lang="en-US" dirty="0"/>
              <a:t>Infant</a:t>
            </a:r>
          </a:p>
          <a:p>
            <a:pPr lvl="1"/>
            <a:r>
              <a:rPr lang="en-US" dirty="0"/>
              <a:t>Toddler and kid (1-10 years old)</a:t>
            </a:r>
          </a:p>
          <a:p>
            <a:r>
              <a:rPr lang="en-US" dirty="0"/>
              <a:t>Eating disorder program</a:t>
            </a:r>
          </a:p>
          <a:p>
            <a:pPr lvl="1"/>
            <a:r>
              <a:rPr lang="en-US" dirty="0"/>
              <a:t>The Emily Program</a:t>
            </a:r>
          </a:p>
          <a:p>
            <a:r>
              <a:rPr lang="en-US" dirty="0"/>
              <a:t>Baby Led Weaning Made Easy podcast by Katie Ferraro, RD</a:t>
            </a:r>
          </a:p>
          <a:p>
            <a:endParaRPr lang="en-US" dirty="0"/>
          </a:p>
          <a:p>
            <a:endParaRPr lang="en-US" dirty="0"/>
          </a:p>
        </p:txBody>
      </p:sp>
    </p:spTree>
    <p:extLst>
      <p:ext uri="{BB962C8B-B14F-4D97-AF65-F5344CB8AC3E}">
        <p14:creationId xmlns:p14="http://schemas.microsoft.com/office/powerpoint/2010/main" val="220971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methods </a:t>
            </a:r>
            <a:r>
              <a:rPr lang="en-US"/>
              <a:t>for infants</a:t>
            </a:r>
            <a:endParaRPr lang="en-US" dirty="0"/>
          </a:p>
        </p:txBody>
      </p:sp>
      <p:sp>
        <p:nvSpPr>
          <p:cNvPr id="4" name="Text Placeholder 3"/>
          <p:cNvSpPr>
            <a:spLocks noGrp="1"/>
          </p:cNvSpPr>
          <p:nvPr>
            <p:ph type="body" idx="1"/>
          </p:nvPr>
        </p:nvSpPr>
        <p:spPr/>
        <p:txBody>
          <a:bodyPr/>
          <a:lstStyle/>
          <a:p>
            <a:r>
              <a:rPr lang="en-US" dirty="0"/>
              <a:t>Baby-led weaning	</a:t>
            </a:r>
          </a:p>
        </p:txBody>
      </p:sp>
      <p:sp>
        <p:nvSpPr>
          <p:cNvPr id="5" name="Content Placeholder 4"/>
          <p:cNvSpPr>
            <a:spLocks noGrp="1"/>
          </p:cNvSpPr>
          <p:nvPr>
            <p:ph sz="half" idx="2"/>
          </p:nvPr>
        </p:nvSpPr>
        <p:spPr/>
        <p:txBody>
          <a:bodyPr/>
          <a:lstStyle/>
          <a:p>
            <a:r>
              <a:rPr lang="en-US" dirty="0"/>
              <a:t>Whole foods starting for their first bite</a:t>
            </a:r>
          </a:p>
          <a:p>
            <a:r>
              <a:rPr lang="en-US" dirty="0"/>
              <a:t>Baby picks up and eats foods by themselves</a:t>
            </a:r>
          </a:p>
          <a:p>
            <a:r>
              <a:rPr lang="en-US" dirty="0"/>
              <a:t>One thing to keep in mind is that parents often confuse choking and gagging. Understanding the difference is important if you hare considering the baby led weaning method of feeding.</a:t>
            </a:r>
          </a:p>
        </p:txBody>
      </p:sp>
      <p:sp>
        <p:nvSpPr>
          <p:cNvPr id="6" name="Text Placeholder 5"/>
          <p:cNvSpPr>
            <a:spLocks noGrp="1"/>
          </p:cNvSpPr>
          <p:nvPr>
            <p:ph type="body" sz="quarter" idx="3"/>
          </p:nvPr>
        </p:nvSpPr>
        <p:spPr/>
        <p:txBody>
          <a:bodyPr/>
          <a:lstStyle/>
          <a:p>
            <a:r>
              <a:rPr lang="en-US" dirty="0"/>
              <a:t>Purees / traditional weaning</a:t>
            </a:r>
          </a:p>
        </p:txBody>
      </p:sp>
      <p:sp>
        <p:nvSpPr>
          <p:cNvPr id="7" name="Content Placeholder 6"/>
          <p:cNvSpPr>
            <a:spLocks noGrp="1"/>
          </p:cNvSpPr>
          <p:nvPr>
            <p:ph sz="quarter" idx="4"/>
          </p:nvPr>
        </p:nvSpPr>
        <p:spPr/>
        <p:txBody>
          <a:bodyPr>
            <a:normAutofit fontScale="92500"/>
          </a:bodyPr>
          <a:lstStyle/>
          <a:p>
            <a:r>
              <a:rPr lang="en-US" dirty="0"/>
              <a:t>Food is introduced in a puree form and the texture progresses over time</a:t>
            </a:r>
          </a:p>
          <a:p>
            <a:r>
              <a:rPr lang="en-US" dirty="0"/>
              <a:t>Typically requires the parent/caregiver to spoon feed the baby when the puree is thin</a:t>
            </a:r>
          </a:p>
          <a:p>
            <a:r>
              <a:rPr lang="en-US" dirty="0"/>
              <a:t>One of the most important things with this method is that you are introducing textured food to your baby at the right times so they learn how to move chunkier foods around in their mouth.</a:t>
            </a:r>
          </a:p>
        </p:txBody>
      </p:sp>
      <p:pic>
        <p:nvPicPr>
          <p:cNvPr id="1026" name="Picture 2" descr="Two Babies Side By Side. One Eating Using His Hands The Other Being Spoon Fed. Text Overlay &quot;Baby-led Weaning vs Pure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1" y="149620"/>
            <a:ext cx="2806940" cy="280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1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Choking hazards</a:t>
            </a:r>
          </a:p>
        </p:txBody>
      </p:sp>
      <p:sp>
        <p:nvSpPr>
          <p:cNvPr id="3" name="Content Placeholder 2"/>
          <p:cNvSpPr>
            <a:spLocks noGrp="1"/>
          </p:cNvSpPr>
          <p:nvPr>
            <p:ph idx="1"/>
          </p:nvPr>
        </p:nvSpPr>
        <p:spPr>
          <a:xfrm>
            <a:off x="677334" y="2160589"/>
            <a:ext cx="8596668" cy="4142240"/>
          </a:xfrm>
        </p:spPr>
        <p:txBody>
          <a:bodyPr>
            <a:normAutofit fontScale="92500" lnSpcReduction="10000"/>
          </a:bodyPr>
          <a:lstStyle/>
          <a:p>
            <a:r>
              <a:rPr lang="en-US" dirty="0"/>
              <a:t>Gagging and choking are not the same thing! Gagging involves sound, which means your baby is still breathing.</a:t>
            </a:r>
          </a:p>
          <a:p>
            <a:r>
              <a:rPr lang="en-US" dirty="0"/>
              <a:t>In general, foods are considered choking hazards when they are </a:t>
            </a:r>
          </a:p>
          <a:p>
            <a:pPr lvl="1"/>
            <a:r>
              <a:rPr lang="en-US" dirty="0"/>
              <a:t>Very hard: popcorn, whole nuts, raw carrots</a:t>
            </a:r>
          </a:p>
          <a:p>
            <a:pPr lvl="1"/>
            <a:r>
              <a:rPr lang="en-US" dirty="0"/>
              <a:t>Very round and slippery: the shape and smoothness of a grape or cherry</a:t>
            </a:r>
          </a:p>
          <a:p>
            <a:pPr lvl="1"/>
            <a:r>
              <a:rPr lang="en-US" dirty="0"/>
              <a:t>Very sticky or difficult to chew: taffy, gum, gummy bears</a:t>
            </a:r>
          </a:p>
          <a:p>
            <a:r>
              <a:rPr lang="en-US" dirty="0"/>
              <a:t>Safety tips</a:t>
            </a:r>
          </a:p>
          <a:p>
            <a:pPr lvl="1"/>
            <a:r>
              <a:rPr lang="en-US" dirty="0"/>
              <a:t>Do not allow your child to crawl or walk around while eating</a:t>
            </a:r>
          </a:p>
          <a:p>
            <a:pPr lvl="1"/>
            <a:r>
              <a:rPr lang="en-US" dirty="0"/>
              <a:t>Keep snacks out of the car unless an adult is in the backseat</a:t>
            </a:r>
          </a:p>
          <a:p>
            <a:pPr lvl="1"/>
            <a:r>
              <a:rPr lang="en-US" dirty="0"/>
              <a:t>Always supervise children when eating</a:t>
            </a:r>
          </a:p>
          <a:p>
            <a:pPr lvl="1"/>
            <a:r>
              <a:rPr lang="en-US" dirty="0"/>
              <a:t>Ensure your child is sitting upright when eating</a:t>
            </a:r>
          </a:p>
          <a:p>
            <a:pPr lvl="1"/>
            <a:r>
              <a:rPr lang="en-US" dirty="0"/>
              <a:t>Arm yourself and caregivers with resuscitation and CPR skills </a:t>
            </a:r>
          </a:p>
        </p:txBody>
      </p:sp>
    </p:spTree>
    <p:extLst>
      <p:ext uri="{BB962C8B-B14F-4D97-AF65-F5344CB8AC3E}">
        <p14:creationId xmlns:p14="http://schemas.microsoft.com/office/powerpoint/2010/main" val="93035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that must be modified</a:t>
            </a:r>
          </a:p>
        </p:txBody>
      </p:sp>
      <p:sp>
        <p:nvSpPr>
          <p:cNvPr id="3" name="Content Placeholder 2"/>
          <p:cNvSpPr>
            <a:spLocks noGrp="1"/>
          </p:cNvSpPr>
          <p:nvPr>
            <p:ph idx="1"/>
          </p:nvPr>
        </p:nvSpPr>
        <p:spPr/>
        <p:txBody>
          <a:bodyPr/>
          <a:lstStyle/>
          <a:p>
            <a:r>
              <a:rPr lang="en-US" dirty="0"/>
              <a:t>Hot dogs: cut into small pieces</a:t>
            </a:r>
          </a:p>
          <a:p>
            <a:r>
              <a:rPr lang="en-US" dirty="0"/>
              <a:t>Whole nuts: offer as thinly spread nut butter or as ground nuts</a:t>
            </a:r>
          </a:p>
          <a:p>
            <a:r>
              <a:rPr lang="en-US" dirty="0"/>
              <a:t>Whole grapes, cherries or cherry tomatoes: cut into quarters lengthwise</a:t>
            </a:r>
          </a:p>
          <a:p>
            <a:r>
              <a:rPr lang="en-US" dirty="0"/>
              <a:t>Large hard carrots or celery: soften by cooking, grate or finely cut</a:t>
            </a:r>
          </a:p>
          <a:p>
            <a:r>
              <a:rPr lang="en-US" dirty="0"/>
              <a:t>Whole apples: soften by cooking, grate or finely cut</a:t>
            </a:r>
          </a:p>
          <a:p>
            <a:r>
              <a:rPr lang="en-US" dirty="0"/>
              <a:t>Hard dried fruit: soften by cooking (put in oatmeal, baked goods)</a:t>
            </a:r>
          </a:p>
          <a:p>
            <a:r>
              <a:rPr lang="en-US" dirty="0"/>
              <a:t>Whole olives: cut into quarters</a:t>
            </a:r>
          </a:p>
          <a:p>
            <a:r>
              <a:rPr lang="en-US" dirty="0"/>
              <a:t>Marshmallows: bake into foods</a:t>
            </a:r>
          </a:p>
          <a:p>
            <a:r>
              <a:rPr lang="en-US" dirty="0"/>
              <a:t>Large chunks of hard meat or hard cheese: cut into smaller pieces </a:t>
            </a:r>
          </a:p>
        </p:txBody>
      </p:sp>
    </p:spTree>
    <p:extLst>
      <p:ext uri="{BB962C8B-B14F-4D97-AF65-F5344CB8AC3E}">
        <p14:creationId xmlns:p14="http://schemas.microsoft.com/office/powerpoint/2010/main" val="119485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that should be avoided until age 4</a:t>
            </a:r>
          </a:p>
        </p:txBody>
      </p:sp>
      <p:sp>
        <p:nvSpPr>
          <p:cNvPr id="3" name="Content Placeholder 2"/>
          <p:cNvSpPr>
            <a:spLocks noGrp="1"/>
          </p:cNvSpPr>
          <p:nvPr>
            <p:ph idx="1"/>
          </p:nvPr>
        </p:nvSpPr>
        <p:spPr/>
        <p:txBody>
          <a:bodyPr/>
          <a:lstStyle/>
          <a:p>
            <a:r>
              <a:rPr lang="en-US" dirty="0"/>
              <a:t>Whole large seeds</a:t>
            </a:r>
          </a:p>
          <a:p>
            <a:r>
              <a:rPr lang="en-US" dirty="0"/>
              <a:t>Popcorn</a:t>
            </a:r>
          </a:p>
          <a:p>
            <a:r>
              <a:rPr lang="en-US" dirty="0"/>
              <a:t>Hard candy</a:t>
            </a:r>
          </a:p>
          <a:p>
            <a:r>
              <a:rPr lang="en-US" dirty="0"/>
              <a:t>Gummy bear candy</a:t>
            </a:r>
          </a:p>
          <a:p>
            <a:r>
              <a:rPr lang="en-US" dirty="0"/>
              <a:t>Sticky candy (taffy, fruit leather)</a:t>
            </a:r>
          </a:p>
          <a:p>
            <a:r>
              <a:rPr lang="en-US" dirty="0"/>
              <a:t>Gum</a:t>
            </a:r>
          </a:p>
          <a:p>
            <a:r>
              <a:rPr lang="en-US" dirty="0"/>
              <a:t>Hard chips (potato chips, tortilla chips)</a:t>
            </a:r>
          </a:p>
        </p:txBody>
      </p:sp>
    </p:spTree>
    <p:extLst>
      <p:ext uri="{BB962C8B-B14F-4D97-AF65-F5344CB8AC3E}">
        <p14:creationId xmlns:p14="http://schemas.microsoft.com/office/powerpoint/2010/main" val="251601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 your baby’s hunger cues</a:t>
            </a:r>
          </a:p>
        </p:txBody>
      </p:sp>
      <p:sp>
        <p:nvSpPr>
          <p:cNvPr id="3" name="Content Placeholder 2"/>
          <p:cNvSpPr>
            <a:spLocks noGrp="1"/>
          </p:cNvSpPr>
          <p:nvPr>
            <p:ph sz="half" idx="1"/>
          </p:nvPr>
        </p:nvSpPr>
        <p:spPr>
          <a:xfrm>
            <a:off x="677334" y="2160589"/>
            <a:ext cx="3911599" cy="3880772"/>
          </a:xfrm>
        </p:spPr>
        <p:txBody>
          <a:bodyPr/>
          <a:lstStyle/>
          <a:p>
            <a:r>
              <a:rPr lang="en-US" dirty="0"/>
              <a:t>Responsive feeding: a feeding style that emphasizes recognizing and responding to the hunger or fullness cues of an infant or young child</a:t>
            </a:r>
          </a:p>
          <a:p>
            <a:r>
              <a:rPr lang="en-US" dirty="0"/>
              <a:t>Helps young children learn how to self regulate their intake</a:t>
            </a:r>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807459" y="1557867"/>
            <a:ext cx="7124721" cy="4982104"/>
          </a:xfrm>
          <a:prstGeom prst="rect">
            <a:avLst/>
          </a:prstGeom>
        </p:spPr>
      </p:pic>
    </p:spTree>
    <p:extLst>
      <p:ext uri="{BB962C8B-B14F-4D97-AF65-F5344CB8AC3E}">
        <p14:creationId xmlns:p14="http://schemas.microsoft.com/office/powerpoint/2010/main" val="41819239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7684</TotalTime>
  <Words>2960</Words>
  <Application>Microsoft Macintosh PowerPoint</Application>
  <PresentationFormat>Widescreen</PresentationFormat>
  <Paragraphs>289</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Trebuchet MS</vt:lpstr>
      <vt:lpstr>Wingdings 3</vt:lpstr>
      <vt:lpstr>Facet</vt:lpstr>
      <vt:lpstr>Nutrition for Families</vt:lpstr>
      <vt:lpstr>Objectives</vt:lpstr>
      <vt:lpstr>Nutrition for Infants</vt:lpstr>
      <vt:lpstr>Solid foods for infants</vt:lpstr>
      <vt:lpstr>Feeding methods for infants</vt:lpstr>
      <vt:lpstr>Choking hazards</vt:lpstr>
      <vt:lpstr>Foods that must be modified</vt:lpstr>
      <vt:lpstr>Foods that should be avoided until age 4</vt:lpstr>
      <vt:lpstr>Honor your baby’s hunger cues</vt:lpstr>
      <vt:lpstr>Allergenic foods</vt:lpstr>
      <vt:lpstr>Offer a variety of foods</vt:lpstr>
      <vt:lpstr>Nutrition for Toddlers</vt:lpstr>
      <vt:lpstr>Nutrition for toddlers</vt:lpstr>
      <vt:lpstr>What about picky eaters</vt:lpstr>
      <vt:lpstr>Get kids involved in the kitchen</vt:lpstr>
      <vt:lpstr>PowerPoint Presentation</vt:lpstr>
      <vt:lpstr>Four foundations of meal time</vt:lpstr>
      <vt:lpstr>Dietary patterns childhood – adolescent  </vt:lpstr>
      <vt:lpstr>Dietary guideline 4: added sugar, saturated fat and sodium</vt:lpstr>
      <vt:lpstr>Healthy Lifestyle and Habits</vt:lpstr>
      <vt:lpstr>Healthy Bones</vt:lpstr>
      <vt:lpstr>Healthy Snack Composition</vt:lpstr>
      <vt:lpstr>PowerPoint Presentation</vt:lpstr>
      <vt:lpstr>PowerPoint Presentation</vt:lpstr>
      <vt:lpstr>Baked feta with roasted veggies and pasta</vt:lpstr>
      <vt:lpstr>Artificial Colors</vt:lpstr>
      <vt:lpstr>Foods that commonly include Red Dye 40</vt:lpstr>
      <vt:lpstr>Food dye alternatives</vt:lpstr>
      <vt:lpstr>Dye Free Snacks  </vt:lpstr>
      <vt:lpstr>PowerPoint Presentation</vt:lpstr>
      <vt:lpstr>Artificial sweeteners</vt:lpstr>
      <vt:lpstr>PowerPoint Presentation</vt:lpstr>
      <vt:lpstr>Acceptable Daily Intake (ADI)</vt:lpstr>
      <vt:lpstr>Claims on artificial sweeteners</vt:lpstr>
      <vt:lpstr>Beverage options to replace added sugar and non-nutritive sweeteners </vt:lpstr>
      <vt:lpstr>Take away on artificial sweeteners</vt:lpstr>
      <vt:lpstr>Language around food and diet culture</vt:lpstr>
      <vt:lpstr>Eating disorders in children and teens</vt:lpstr>
      <vt:lpstr>What parents need to know: signs and symptoms of eating disorders </vt:lpstr>
      <vt:lpstr>Resources </vt:lpstr>
    </vt:vector>
  </TitlesOfParts>
  <Company>OhioHealth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for Families</dc:title>
  <dc:creator>Schneider, Susannah L</dc:creator>
  <cp:lastModifiedBy>Susannah Schneider</cp:lastModifiedBy>
  <cp:revision>19</cp:revision>
  <dcterms:created xsi:type="dcterms:W3CDTF">2023-09-19T15:16:15Z</dcterms:created>
  <dcterms:modified xsi:type="dcterms:W3CDTF">2023-11-10T03:13:28Z</dcterms:modified>
</cp:coreProperties>
</file>